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603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604" r:id="rId13"/>
    <p:sldId id="60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2.pn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D94F45-218F-4FA3-8757-155A5FCB40AC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08E7B9-8CA6-467A-BABF-A98BDED15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0390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AutoShape 1"/>
          <p:cNvSpPr>
            <a:spLocks noChangeArrowheads="1"/>
          </p:cNvSpPr>
          <p:nvPr/>
        </p:nvSpPr>
        <p:spPr bwMode="auto">
          <a:xfrm>
            <a:off x="1444626" y="922339"/>
            <a:ext cx="4429125" cy="3322638"/>
          </a:xfrm>
          <a:prstGeom prst="roundRect">
            <a:avLst>
              <a:gd name="adj" fmla="val 46"/>
            </a:avLst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1429" tIns="45715" rIns="91429" bIns="45715" anchor="ctr"/>
          <a:lstStyle/>
          <a:p>
            <a:pPr algn="ctr" eaLnBrk="0" hangingPunct="0">
              <a:lnSpc>
                <a:spcPct val="126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endParaRPr lang="en-US" dirty="0"/>
          </a:p>
        </p:txBody>
      </p:sp>
      <p:sp>
        <p:nvSpPr>
          <p:cNvPr id="46083" name="Rectangle 2"/>
          <p:cNvSpPr>
            <a:spLocks noGrp="1" noChangeArrowheads="1"/>
          </p:cNvSpPr>
          <p:nvPr>
            <p:ph type="body"/>
          </p:nvPr>
        </p:nvSpPr>
        <p:spPr>
          <a:xfrm>
            <a:off x="1131888" y="4567239"/>
            <a:ext cx="5029200" cy="3689350"/>
          </a:xfrm>
          <a:noFill/>
          <a:ln/>
        </p:spPr>
        <p:txBody>
          <a:bodyPr wrap="none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793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EAF8D-1D5D-489A-B04A-4546C7A29BEE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4FFD-1181-4089-B2DF-FB5493459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134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EAF8D-1D5D-489A-B04A-4546C7A29BEE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4FFD-1181-4089-B2DF-FB5493459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152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EAF8D-1D5D-489A-B04A-4546C7A29BEE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4FFD-1181-4089-B2DF-FB5493459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440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9305" y="441954"/>
            <a:ext cx="5758874" cy="54313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25003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EAF8D-1D5D-489A-B04A-4546C7A29BEE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4FFD-1181-4089-B2DF-FB5493459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052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EAF8D-1D5D-489A-B04A-4546C7A29BEE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4FFD-1181-4089-B2DF-FB5493459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432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EAF8D-1D5D-489A-B04A-4546C7A29BEE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4FFD-1181-4089-B2DF-FB5493459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177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EAF8D-1D5D-489A-B04A-4546C7A29BEE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4FFD-1181-4089-B2DF-FB5493459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149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EAF8D-1D5D-489A-B04A-4546C7A29BEE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4FFD-1181-4089-B2DF-FB5493459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349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EAF8D-1D5D-489A-B04A-4546C7A29BEE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4FFD-1181-4089-B2DF-FB5493459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366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EAF8D-1D5D-489A-B04A-4546C7A29BEE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4FFD-1181-4089-B2DF-FB5493459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352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EAF8D-1D5D-489A-B04A-4546C7A29BEE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4FFD-1181-4089-B2DF-FB5493459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063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EAF8D-1D5D-489A-B04A-4546C7A29BEE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F4FFD-1181-4089-B2DF-FB5493459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080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 Box 1"/>
          <p:cNvSpPr txBox="1">
            <a:spLocks noChangeArrowheads="1"/>
          </p:cNvSpPr>
          <p:nvPr/>
        </p:nvSpPr>
        <p:spPr bwMode="auto">
          <a:xfrm>
            <a:off x="2206546" y="125403"/>
            <a:ext cx="7656078" cy="330359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square" lIns="0" tIns="0" rIns="0" bIns="0" anchor="ctr">
            <a:spAutoFit/>
          </a:bodyPr>
          <a:lstStyle/>
          <a:p>
            <a:pPr algn="ctr">
              <a:lnSpc>
                <a:spcPct val="97000"/>
              </a:lnSpc>
              <a:buClr>
                <a:srgbClr val="000000"/>
              </a:buClr>
              <a:buSzPct val="100000"/>
              <a:tabLst>
                <a:tab pos="0" algn="l"/>
                <a:tab pos="402320" algn="l"/>
                <a:tab pos="782291" algn="l"/>
                <a:tab pos="1206963" algn="l"/>
                <a:tab pos="1609284" algn="l"/>
                <a:tab pos="2011606" algn="l"/>
                <a:tab pos="2391576" algn="l"/>
                <a:tab pos="2816248" algn="l"/>
                <a:tab pos="3218568" algn="l"/>
                <a:tab pos="3620890" algn="l"/>
                <a:tab pos="4000860" algn="l"/>
                <a:tab pos="4425532" algn="l"/>
                <a:tab pos="4827853" algn="l"/>
                <a:tab pos="5206427" algn="l"/>
                <a:tab pos="5610145" algn="l"/>
                <a:tab pos="6034817" algn="l"/>
                <a:tab pos="6437137" algn="l"/>
                <a:tab pos="6815711" algn="l"/>
                <a:tab pos="7219430" algn="l"/>
                <a:tab pos="7644101" algn="l"/>
                <a:tab pos="8046422" algn="l"/>
                <a:tab pos="8424996" algn="l"/>
                <a:tab pos="8827316" algn="l"/>
                <a:tab pos="9253385" algn="l"/>
                <a:tab pos="9461530" algn="l"/>
                <a:tab pos="9464326" algn="l"/>
                <a:tab pos="9483882" algn="l"/>
                <a:tab pos="9617989" algn="l"/>
              </a:tabLst>
            </a:pPr>
            <a:r>
              <a:rPr lang="en-US" sz="3177" b="1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Software </a:t>
            </a:r>
            <a:r>
              <a:rPr lang="en-US" sz="3177" b="1" smtClean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Engineering Methodology</a:t>
            </a:r>
            <a:endParaRPr lang="en-US" sz="3177" b="1" dirty="0">
              <a:solidFill>
                <a:schemeClr val="accent3">
                  <a:lumMod val="50000"/>
                </a:schemeClr>
              </a:solidFill>
              <a:latin typeface="Arial" charset="0"/>
            </a:endParaRPr>
          </a:p>
          <a:p>
            <a:pPr algn="ctr">
              <a:lnSpc>
                <a:spcPct val="97000"/>
              </a:lnSpc>
              <a:buClr>
                <a:srgbClr val="000000"/>
              </a:buClr>
              <a:buSzPct val="100000"/>
              <a:tabLst>
                <a:tab pos="0" algn="l"/>
                <a:tab pos="402320" algn="l"/>
                <a:tab pos="782291" algn="l"/>
                <a:tab pos="1206963" algn="l"/>
                <a:tab pos="1609284" algn="l"/>
                <a:tab pos="2011606" algn="l"/>
                <a:tab pos="2391576" algn="l"/>
                <a:tab pos="2816248" algn="l"/>
                <a:tab pos="3218568" algn="l"/>
                <a:tab pos="3620890" algn="l"/>
                <a:tab pos="4000860" algn="l"/>
                <a:tab pos="4425532" algn="l"/>
                <a:tab pos="4827853" algn="l"/>
                <a:tab pos="5206427" algn="l"/>
                <a:tab pos="5610145" algn="l"/>
                <a:tab pos="6034817" algn="l"/>
                <a:tab pos="6437137" algn="l"/>
                <a:tab pos="6815711" algn="l"/>
                <a:tab pos="7219430" algn="l"/>
                <a:tab pos="7644101" algn="l"/>
                <a:tab pos="8046422" algn="l"/>
                <a:tab pos="8424996" algn="l"/>
                <a:tab pos="8827316" algn="l"/>
                <a:tab pos="9253385" algn="l"/>
                <a:tab pos="9461530" algn="l"/>
                <a:tab pos="9464326" algn="l"/>
                <a:tab pos="9483882" algn="l"/>
                <a:tab pos="9617989" algn="l"/>
              </a:tabLst>
            </a:pPr>
            <a:r>
              <a:rPr lang="en-US" sz="3177" b="1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(</a:t>
            </a:r>
            <a:r>
              <a:rPr lang="en-US" sz="3177" b="1" dirty="0" smtClean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BCSC0057)</a:t>
            </a:r>
            <a:endParaRPr lang="en-US" sz="3177" b="1" dirty="0">
              <a:solidFill>
                <a:schemeClr val="accent3">
                  <a:lumMod val="50000"/>
                </a:schemeClr>
              </a:solidFill>
              <a:latin typeface="Arial" charset="0"/>
            </a:endParaRPr>
          </a:p>
          <a:p>
            <a:pPr algn="ctr">
              <a:lnSpc>
                <a:spcPct val="97000"/>
              </a:lnSpc>
              <a:buClr>
                <a:srgbClr val="000000"/>
              </a:buClr>
              <a:buSzPct val="100000"/>
              <a:tabLst>
                <a:tab pos="0" algn="l"/>
                <a:tab pos="402320" algn="l"/>
                <a:tab pos="782291" algn="l"/>
                <a:tab pos="1206963" algn="l"/>
                <a:tab pos="1609284" algn="l"/>
                <a:tab pos="2011606" algn="l"/>
                <a:tab pos="2391576" algn="l"/>
                <a:tab pos="2816248" algn="l"/>
                <a:tab pos="3218568" algn="l"/>
                <a:tab pos="3620890" algn="l"/>
                <a:tab pos="4000860" algn="l"/>
                <a:tab pos="4425532" algn="l"/>
                <a:tab pos="4827853" algn="l"/>
                <a:tab pos="5206427" algn="l"/>
                <a:tab pos="5610145" algn="l"/>
                <a:tab pos="6034817" algn="l"/>
                <a:tab pos="6437137" algn="l"/>
                <a:tab pos="6815711" algn="l"/>
                <a:tab pos="7219430" algn="l"/>
                <a:tab pos="7644101" algn="l"/>
                <a:tab pos="8046422" algn="l"/>
                <a:tab pos="8424996" algn="l"/>
                <a:tab pos="8827316" algn="l"/>
                <a:tab pos="9253385" algn="l"/>
                <a:tab pos="9461530" algn="l"/>
                <a:tab pos="9464326" algn="l"/>
                <a:tab pos="9483882" algn="l"/>
                <a:tab pos="9617989" algn="l"/>
              </a:tabLst>
            </a:pPr>
            <a:endParaRPr lang="en-US" sz="4000" b="1" dirty="0">
              <a:solidFill>
                <a:srgbClr val="FF0000"/>
              </a:solidFill>
              <a:latin typeface="Arial" charset="0"/>
            </a:endParaRPr>
          </a:p>
          <a:p>
            <a:pPr marL="311521" lvl="1" indent="-170427" algn="ctr">
              <a:lnSpc>
                <a:spcPts val="3169"/>
              </a:lnSpc>
              <a:buClr>
                <a:srgbClr val="000000"/>
              </a:buClr>
              <a:buSzPct val="100000"/>
              <a:tabLst>
                <a:tab pos="311521" algn="l"/>
                <a:tab pos="713841" algn="l"/>
                <a:tab pos="1116162" algn="l"/>
                <a:tab pos="1518483" algn="l"/>
                <a:tab pos="1920806" algn="l"/>
                <a:tab pos="2323126" algn="l"/>
                <a:tab pos="2725448" algn="l"/>
                <a:tab pos="3127767" algn="l"/>
                <a:tab pos="3528693" algn="l"/>
                <a:tab pos="3931013" algn="l"/>
                <a:tab pos="4334730" algn="l"/>
                <a:tab pos="4737052" algn="l"/>
                <a:tab pos="5137974" algn="l"/>
                <a:tab pos="5540298" algn="l"/>
                <a:tab pos="5944015" algn="l"/>
                <a:tab pos="6346336" algn="l"/>
                <a:tab pos="6747260" algn="l"/>
                <a:tab pos="7149582" algn="l"/>
                <a:tab pos="7553300" algn="l"/>
                <a:tab pos="7954224" algn="l"/>
                <a:tab pos="8356544" algn="l"/>
              </a:tabLst>
            </a:pPr>
            <a:r>
              <a:rPr lang="en-GB" sz="3600" b="1" dirty="0">
                <a:solidFill>
                  <a:srgbClr val="C00000"/>
                </a:solidFill>
                <a:latin typeface="Times New Roman" pitchFamily="18" charset="0"/>
              </a:rPr>
              <a:t>Topic: </a:t>
            </a:r>
            <a:r>
              <a:rPr lang="en-US" sz="3600" b="1" dirty="0">
                <a:solidFill>
                  <a:srgbClr val="C00000"/>
                </a:solidFill>
              </a:rPr>
              <a:t>Data Flow Diagrams</a:t>
            </a:r>
          </a:p>
          <a:p>
            <a:pPr marL="311521" lvl="1" indent="-170427" algn="ctr">
              <a:lnSpc>
                <a:spcPts val="3169"/>
              </a:lnSpc>
              <a:buClr>
                <a:srgbClr val="000000"/>
              </a:buClr>
              <a:buSzPct val="100000"/>
              <a:tabLst>
                <a:tab pos="311521" algn="l"/>
                <a:tab pos="713841" algn="l"/>
                <a:tab pos="1116162" algn="l"/>
                <a:tab pos="1518483" algn="l"/>
                <a:tab pos="1920806" algn="l"/>
                <a:tab pos="2323126" algn="l"/>
                <a:tab pos="2725448" algn="l"/>
                <a:tab pos="3127767" algn="l"/>
                <a:tab pos="3528693" algn="l"/>
                <a:tab pos="3931013" algn="l"/>
                <a:tab pos="4334730" algn="l"/>
                <a:tab pos="4737052" algn="l"/>
                <a:tab pos="5137974" algn="l"/>
                <a:tab pos="5540298" algn="l"/>
                <a:tab pos="5944015" algn="l"/>
                <a:tab pos="6346336" algn="l"/>
                <a:tab pos="6747260" algn="l"/>
                <a:tab pos="7149582" algn="l"/>
                <a:tab pos="7553300" algn="l"/>
                <a:tab pos="7954224" algn="l"/>
                <a:tab pos="8356544" algn="l"/>
              </a:tabLst>
            </a:pPr>
            <a:r>
              <a:rPr lang="en-US" sz="3600" b="1" dirty="0">
                <a:solidFill>
                  <a:srgbClr val="C00000"/>
                </a:solidFill>
                <a:latin typeface="Times New Roman" pitchFamily="18" charset="0"/>
              </a:rPr>
              <a:t>Lecture No. </a:t>
            </a:r>
            <a:endParaRPr lang="en-GB" sz="3600" b="1" dirty="0">
              <a:solidFill>
                <a:srgbClr val="C00000"/>
              </a:solidFill>
              <a:latin typeface="Times New Roman" pitchFamily="18" charset="0"/>
            </a:endParaRPr>
          </a:p>
          <a:p>
            <a:pPr marL="311521" lvl="1" indent="-170427" algn="ctr">
              <a:lnSpc>
                <a:spcPts val="3169"/>
              </a:lnSpc>
              <a:buClr>
                <a:srgbClr val="000000"/>
              </a:buClr>
              <a:buSzPct val="100000"/>
              <a:tabLst>
                <a:tab pos="311521" algn="l"/>
                <a:tab pos="713841" algn="l"/>
                <a:tab pos="1116162" algn="l"/>
                <a:tab pos="1518483" algn="l"/>
                <a:tab pos="1920806" algn="l"/>
                <a:tab pos="2323126" algn="l"/>
                <a:tab pos="2725448" algn="l"/>
                <a:tab pos="3127767" algn="l"/>
                <a:tab pos="3528693" algn="l"/>
                <a:tab pos="3931013" algn="l"/>
                <a:tab pos="4334730" algn="l"/>
                <a:tab pos="4737052" algn="l"/>
                <a:tab pos="5137974" algn="l"/>
                <a:tab pos="5540298" algn="l"/>
                <a:tab pos="5944015" algn="l"/>
                <a:tab pos="6346336" algn="l"/>
                <a:tab pos="6747260" algn="l"/>
                <a:tab pos="7149582" algn="l"/>
                <a:tab pos="7553300" algn="l"/>
                <a:tab pos="7954224" algn="l"/>
                <a:tab pos="8356544" algn="l"/>
              </a:tabLst>
            </a:pPr>
            <a:endParaRPr lang="en-GB" sz="3530" b="1" dirty="0">
              <a:solidFill>
                <a:srgbClr val="0070C0"/>
              </a:solidFill>
              <a:latin typeface="Times New Roman" pitchFamily="18" charset="0"/>
            </a:endParaRPr>
          </a:p>
          <a:p>
            <a:pPr algn="ctr">
              <a:lnSpc>
                <a:spcPct val="97000"/>
              </a:lnSpc>
              <a:buClr>
                <a:srgbClr val="000000"/>
              </a:buClr>
              <a:buSzPct val="100000"/>
              <a:tabLst>
                <a:tab pos="0" algn="l"/>
                <a:tab pos="402320" algn="l"/>
                <a:tab pos="782291" algn="l"/>
                <a:tab pos="1206963" algn="l"/>
                <a:tab pos="1609284" algn="l"/>
                <a:tab pos="2011606" algn="l"/>
                <a:tab pos="2391576" algn="l"/>
                <a:tab pos="2816248" algn="l"/>
                <a:tab pos="3218568" algn="l"/>
                <a:tab pos="3620890" algn="l"/>
                <a:tab pos="4000860" algn="l"/>
                <a:tab pos="4425532" algn="l"/>
                <a:tab pos="4827853" algn="l"/>
                <a:tab pos="5206427" algn="l"/>
                <a:tab pos="5610145" algn="l"/>
                <a:tab pos="6034817" algn="l"/>
                <a:tab pos="6437137" algn="l"/>
                <a:tab pos="6815711" algn="l"/>
                <a:tab pos="7219430" algn="l"/>
                <a:tab pos="7644101" algn="l"/>
                <a:tab pos="8046422" algn="l"/>
                <a:tab pos="8424996" algn="l"/>
                <a:tab pos="8827316" algn="l"/>
                <a:tab pos="9253385" algn="l"/>
                <a:tab pos="9461530" algn="l"/>
                <a:tab pos="9464326" algn="l"/>
                <a:tab pos="9483882" algn="l"/>
                <a:tab pos="9617989" algn="l"/>
              </a:tabLst>
            </a:pPr>
            <a:endParaRPr lang="en-GB" sz="3530" b="1" dirty="0">
              <a:solidFill>
                <a:schemeClr val="accent3">
                  <a:lumMod val="50000"/>
                </a:schemeClr>
              </a:solidFill>
              <a:latin typeface="Arial" charset="0"/>
            </a:endParaRPr>
          </a:p>
        </p:txBody>
      </p:sp>
      <p:sp>
        <p:nvSpPr>
          <p:cNvPr id="13315" name="Text Box 2"/>
          <p:cNvSpPr txBox="1">
            <a:spLocks noChangeArrowheads="1"/>
          </p:cNvSpPr>
          <p:nvPr/>
        </p:nvSpPr>
        <p:spPr bwMode="auto">
          <a:xfrm>
            <a:off x="2029628" y="4716965"/>
            <a:ext cx="8009915" cy="126868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>
            <a:spAutoFit/>
          </a:bodyPr>
          <a:lstStyle/>
          <a:p>
            <a:pPr marL="311521" lvl="1" indent="-170427" algn="ctr">
              <a:lnSpc>
                <a:spcPts val="3169"/>
              </a:lnSpc>
              <a:buClr>
                <a:srgbClr val="000000"/>
              </a:buClr>
              <a:buSzPct val="100000"/>
              <a:tabLst>
                <a:tab pos="311521" algn="l"/>
                <a:tab pos="713841" algn="l"/>
                <a:tab pos="1116162" algn="l"/>
                <a:tab pos="1518483" algn="l"/>
                <a:tab pos="1920806" algn="l"/>
                <a:tab pos="2323126" algn="l"/>
                <a:tab pos="2725448" algn="l"/>
                <a:tab pos="3127767" algn="l"/>
                <a:tab pos="3528693" algn="l"/>
                <a:tab pos="3931013" algn="l"/>
                <a:tab pos="4334730" algn="l"/>
                <a:tab pos="4737052" algn="l"/>
                <a:tab pos="5137974" algn="l"/>
                <a:tab pos="5540298" algn="l"/>
                <a:tab pos="5944015" algn="l"/>
                <a:tab pos="6346336" algn="l"/>
                <a:tab pos="6747260" algn="l"/>
                <a:tab pos="7149582" algn="l"/>
                <a:tab pos="7553300" algn="l"/>
                <a:tab pos="7954224" algn="l"/>
                <a:tab pos="8356544" algn="l"/>
              </a:tabLst>
            </a:pPr>
            <a:endParaRPr lang="en-GB" sz="1412" dirty="0">
              <a:solidFill>
                <a:srgbClr val="0070C0"/>
              </a:solidFill>
              <a:latin typeface="Times New Roman" pitchFamily="18" charset="0"/>
            </a:endParaRPr>
          </a:p>
          <a:p>
            <a:pPr marL="311521" lvl="1" indent="-170427" algn="ctr">
              <a:buClr>
                <a:srgbClr val="000000"/>
              </a:buClr>
              <a:buSzPct val="100000"/>
              <a:tabLst>
                <a:tab pos="311521" algn="l"/>
                <a:tab pos="713841" algn="l"/>
                <a:tab pos="1116162" algn="l"/>
                <a:tab pos="1518483" algn="l"/>
                <a:tab pos="1920806" algn="l"/>
                <a:tab pos="2323126" algn="l"/>
                <a:tab pos="2725448" algn="l"/>
                <a:tab pos="3127767" algn="l"/>
                <a:tab pos="3528693" algn="l"/>
                <a:tab pos="3931013" algn="l"/>
                <a:tab pos="4334730" algn="l"/>
                <a:tab pos="4737052" algn="l"/>
                <a:tab pos="5137974" algn="l"/>
                <a:tab pos="5540298" algn="l"/>
                <a:tab pos="5944015" algn="l"/>
                <a:tab pos="6346336" algn="l"/>
                <a:tab pos="6747260" algn="l"/>
                <a:tab pos="7149582" algn="l"/>
                <a:tab pos="7553300" algn="l"/>
                <a:tab pos="7954224" algn="l"/>
                <a:tab pos="8356544" algn="l"/>
              </a:tabLst>
            </a:pPr>
            <a:r>
              <a:rPr lang="en-GB" sz="1765" smtClean="0">
                <a:solidFill>
                  <a:srgbClr val="0070C0"/>
                </a:solidFill>
                <a:latin typeface="Times New Roman" pitchFamily="18" charset="0"/>
              </a:rPr>
              <a:t>Ruchi Agrawal</a:t>
            </a:r>
            <a:endParaRPr lang="en-GB" sz="1765" dirty="0">
              <a:solidFill>
                <a:srgbClr val="0070C0"/>
              </a:solidFill>
              <a:latin typeface="Times New Roman" pitchFamily="18" charset="0"/>
            </a:endParaRPr>
          </a:p>
          <a:p>
            <a:pPr marL="311521" lvl="1" indent="-170427" algn="ctr">
              <a:buClr>
                <a:srgbClr val="000000"/>
              </a:buClr>
              <a:buSzPct val="100000"/>
              <a:tabLst>
                <a:tab pos="311521" algn="l"/>
                <a:tab pos="713841" algn="l"/>
                <a:tab pos="1116162" algn="l"/>
                <a:tab pos="1518483" algn="l"/>
                <a:tab pos="1920806" algn="l"/>
                <a:tab pos="2323126" algn="l"/>
                <a:tab pos="2725448" algn="l"/>
                <a:tab pos="3127767" algn="l"/>
                <a:tab pos="3528693" algn="l"/>
                <a:tab pos="3931013" algn="l"/>
                <a:tab pos="4334730" algn="l"/>
                <a:tab pos="4737052" algn="l"/>
                <a:tab pos="5137974" algn="l"/>
                <a:tab pos="5540298" algn="l"/>
                <a:tab pos="5944015" algn="l"/>
                <a:tab pos="6346336" algn="l"/>
                <a:tab pos="6747260" algn="l"/>
                <a:tab pos="7149582" algn="l"/>
                <a:tab pos="7553300" algn="l"/>
                <a:tab pos="7954224" algn="l"/>
                <a:tab pos="8356544" algn="l"/>
              </a:tabLst>
            </a:pPr>
            <a:r>
              <a:rPr lang="en-GB" sz="1765" dirty="0">
                <a:solidFill>
                  <a:srgbClr val="0070C0"/>
                </a:solidFill>
                <a:latin typeface="Times New Roman" pitchFamily="18" charset="0"/>
              </a:rPr>
              <a:t>Assistant Professor, CEA </a:t>
            </a:r>
            <a:r>
              <a:rPr lang="en-GB" sz="1765" dirty="0" err="1">
                <a:solidFill>
                  <a:srgbClr val="0070C0"/>
                </a:solidFill>
                <a:latin typeface="Times New Roman" pitchFamily="18" charset="0"/>
              </a:rPr>
              <a:t>deptt</a:t>
            </a:r>
            <a:r>
              <a:rPr lang="en-GB" sz="1765" dirty="0">
                <a:solidFill>
                  <a:srgbClr val="0070C0"/>
                </a:solidFill>
                <a:latin typeface="Times New Roman" pitchFamily="18" charset="0"/>
              </a:rPr>
              <a:t>.</a:t>
            </a:r>
          </a:p>
          <a:p>
            <a:pPr marL="311521" lvl="1" indent="-170427" algn="ctr">
              <a:lnSpc>
                <a:spcPct val="116000"/>
              </a:lnSpc>
              <a:buClr>
                <a:srgbClr val="000000"/>
              </a:buClr>
              <a:buSzPct val="100000"/>
              <a:tabLst>
                <a:tab pos="311521" algn="l"/>
                <a:tab pos="713841" algn="l"/>
                <a:tab pos="1116162" algn="l"/>
                <a:tab pos="1518483" algn="l"/>
                <a:tab pos="1920806" algn="l"/>
                <a:tab pos="2323126" algn="l"/>
                <a:tab pos="2725448" algn="l"/>
                <a:tab pos="3127767" algn="l"/>
                <a:tab pos="3528693" algn="l"/>
                <a:tab pos="3931013" algn="l"/>
                <a:tab pos="4334730" algn="l"/>
                <a:tab pos="4737052" algn="l"/>
                <a:tab pos="5137974" algn="l"/>
                <a:tab pos="5540298" algn="l"/>
                <a:tab pos="5944015" algn="l"/>
                <a:tab pos="6346336" algn="l"/>
                <a:tab pos="6747260" algn="l"/>
                <a:tab pos="7149582" algn="l"/>
                <a:tab pos="7553300" algn="l"/>
                <a:tab pos="7954224" algn="l"/>
                <a:tab pos="8356544" algn="l"/>
              </a:tabLst>
            </a:pPr>
            <a:r>
              <a:rPr lang="en-GB" sz="1765" dirty="0">
                <a:solidFill>
                  <a:schemeClr val="accent2">
                    <a:lumMod val="50000"/>
                  </a:schemeClr>
                </a:solidFill>
                <a:latin typeface="Times New Roman" pitchFamily="18" charset="0"/>
              </a:rPr>
              <a:t>GLA UNIVERSITY Mathura, Uttar Pradesh, India </a:t>
            </a:r>
          </a:p>
        </p:txBody>
      </p:sp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21684" y="2924598"/>
            <a:ext cx="5225802" cy="16408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112186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9144"/>
            <a:ext cx="12191999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0583504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32206" y="316293"/>
            <a:ext cx="2605368" cy="451371"/>
          </a:xfrm>
          <a:prstGeom prst="rect">
            <a:avLst/>
          </a:prstGeom>
        </p:spPr>
        <p:txBody>
          <a:bodyPr vert="horz" wrap="square" lIns="0" tIns="11205" rIns="0" bIns="0" rtlCol="0" anchor="ctr">
            <a:spAutoFit/>
          </a:bodyPr>
          <a:lstStyle/>
          <a:p>
            <a:pPr marL="11206">
              <a:spcBef>
                <a:spcPts val="88"/>
              </a:spcBef>
            </a:pPr>
            <a:r>
              <a:rPr sz="3177" b="1" spc="-115" dirty="0">
                <a:solidFill>
                  <a:srgbClr val="3232FF"/>
                </a:solidFill>
              </a:rPr>
              <a:t>Data</a:t>
            </a:r>
            <a:r>
              <a:rPr sz="3177" b="1" spc="-137" dirty="0">
                <a:solidFill>
                  <a:srgbClr val="3232FF"/>
                </a:solidFill>
              </a:rPr>
              <a:t> </a:t>
            </a:r>
            <a:r>
              <a:rPr sz="3177" b="1" spc="-199" dirty="0">
                <a:solidFill>
                  <a:srgbClr val="3232FF"/>
                </a:solidFill>
              </a:rPr>
              <a:t>Dictionaries</a:t>
            </a:r>
            <a:endParaRPr sz="3177"/>
          </a:p>
        </p:txBody>
      </p:sp>
      <p:sp>
        <p:nvSpPr>
          <p:cNvPr id="3" name="object 3"/>
          <p:cNvSpPr/>
          <p:nvPr/>
        </p:nvSpPr>
        <p:spPr>
          <a:xfrm>
            <a:off x="4011706" y="1307048"/>
            <a:ext cx="605119" cy="75640"/>
          </a:xfrm>
          <a:custGeom>
            <a:avLst/>
            <a:gdLst/>
            <a:ahLst/>
            <a:cxnLst/>
            <a:rect l="l" t="t" r="r" b="b"/>
            <a:pathLst>
              <a:path w="685800" h="85725">
                <a:moveTo>
                  <a:pt x="614172" y="56394"/>
                </a:moveTo>
                <a:lnTo>
                  <a:pt x="614172" y="28956"/>
                </a:lnTo>
                <a:lnTo>
                  <a:pt x="0" y="28956"/>
                </a:lnTo>
                <a:lnTo>
                  <a:pt x="0" y="56394"/>
                </a:lnTo>
                <a:lnTo>
                  <a:pt x="614172" y="56394"/>
                </a:lnTo>
                <a:close/>
              </a:path>
              <a:path w="685800" h="85725">
                <a:moveTo>
                  <a:pt x="685800" y="42672"/>
                </a:moveTo>
                <a:lnTo>
                  <a:pt x="600456" y="0"/>
                </a:lnTo>
                <a:lnTo>
                  <a:pt x="600456" y="28956"/>
                </a:lnTo>
                <a:lnTo>
                  <a:pt x="614172" y="28956"/>
                </a:lnTo>
                <a:lnTo>
                  <a:pt x="614172" y="78491"/>
                </a:lnTo>
                <a:lnTo>
                  <a:pt x="685800" y="42672"/>
                </a:lnTo>
                <a:close/>
              </a:path>
              <a:path w="685800" h="85725">
                <a:moveTo>
                  <a:pt x="614172" y="78491"/>
                </a:moveTo>
                <a:lnTo>
                  <a:pt x="614172" y="56394"/>
                </a:lnTo>
                <a:lnTo>
                  <a:pt x="600456" y="56394"/>
                </a:lnTo>
                <a:lnTo>
                  <a:pt x="600456" y="85350"/>
                </a:lnTo>
                <a:lnTo>
                  <a:pt x="614172" y="784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4" name="object 4"/>
          <p:cNvSpPr/>
          <p:nvPr/>
        </p:nvSpPr>
        <p:spPr>
          <a:xfrm>
            <a:off x="2330817" y="874053"/>
            <a:ext cx="7597588" cy="0"/>
          </a:xfrm>
          <a:custGeom>
            <a:avLst/>
            <a:gdLst/>
            <a:ahLst/>
            <a:cxnLst/>
            <a:rect l="l" t="t" r="r" b="b"/>
            <a:pathLst>
              <a:path w="8610600">
                <a:moveTo>
                  <a:pt x="0" y="0"/>
                </a:moveTo>
                <a:lnTo>
                  <a:pt x="8610605" y="0"/>
                </a:lnTo>
              </a:path>
            </a:pathLst>
          </a:custGeom>
          <a:ln w="57149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5" name="object 5"/>
          <p:cNvSpPr txBox="1"/>
          <p:nvPr/>
        </p:nvSpPr>
        <p:spPr>
          <a:xfrm>
            <a:off x="2400294" y="1110279"/>
            <a:ext cx="8133236" cy="3914284"/>
          </a:xfrm>
          <a:prstGeom prst="rect">
            <a:avLst/>
          </a:prstGeom>
        </p:spPr>
        <p:txBody>
          <a:bodyPr vert="horz" wrap="square" lIns="0" tIns="132214" rIns="0" bIns="0" rtlCol="0">
            <a:spAutoFit/>
          </a:bodyPr>
          <a:lstStyle/>
          <a:p>
            <a:pPr marL="683516">
              <a:spcBef>
                <a:spcPts val="1041"/>
              </a:spcBef>
              <a:tabLst>
                <a:tab pos="2498193" algn="l"/>
              </a:tabLst>
            </a:pPr>
            <a:r>
              <a:rPr sz="2206" spc="-4" dirty="0">
                <a:latin typeface="Arial"/>
                <a:cs typeface="Arial"/>
              </a:rPr>
              <a:t>DFD	</a:t>
            </a:r>
            <a:r>
              <a:rPr sz="2206" dirty="0">
                <a:latin typeface="Arial"/>
                <a:cs typeface="Arial"/>
              </a:rPr>
              <a:t>DD</a:t>
            </a:r>
            <a:endParaRPr sz="2206">
              <a:latin typeface="Arial"/>
              <a:cs typeface="Arial"/>
            </a:endParaRPr>
          </a:p>
          <a:p>
            <a:pPr marL="11206" marR="4483">
              <a:spcBef>
                <a:spcPts val="953"/>
              </a:spcBef>
              <a:tabLst>
                <a:tab pos="4976777" algn="l"/>
              </a:tabLst>
            </a:pPr>
            <a:r>
              <a:rPr sz="2206" spc="-4" dirty="0">
                <a:latin typeface="Arial"/>
                <a:cs typeface="Arial"/>
              </a:rPr>
              <a:t>Data Dictionaries are</a:t>
            </a:r>
            <a:r>
              <a:rPr sz="2206" spc="66" dirty="0">
                <a:latin typeface="Arial"/>
                <a:cs typeface="Arial"/>
              </a:rPr>
              <a:t> </a:t>
            </a:r>
            <a:r>
              <a:rPr sz="2206" spc="-4">
                <a:latin typeface="Arial"/>
                <a:cs typeface="Arial"/>
              </a:rPr>
              <a:t>simply</a:t>
            </a:r>
            <a:r>
              <a:rPr sz="2206" spc="22">
                <a:latin typeface="Arial"/>
                <a:cs typeface="Arial"/>
              </a:rPr>
              <a:t> </a:t>
            </a:r>
            <a:r>
              <a:rPr sz="2206" spc="-4">
                <a:latin typeface="Arial"/>
                <a:cs typeface="Arial"/>
              </a:rPr>
              <a:t>repositorie</a:t>
            </a:r>
            <a:r>
              <a:rPr lang="en-US" sz="2206" spc="-4" dirty="0">
                <a:latin typeface="Arial"/>
                <a:cs typeface="Arial"/>
              </a:rPr>
              <a:t>s </a:t>
            </a:r>
            <a:r>
              <a:rPr sz="2206">
                <a:latin typeface="Arial"/>
                <a:cs typeface="Arial"/>
              </a:rPr>
              <a:t>to</a:t>
            </a:r>
            <a:r>
              <a:rPr sz="2206" spc="-79">
                <a:latin typeface="Arial"/>
                <a:cs typeface="Arial"/>
              </a:rPr>
              <a:t> </a:t>
            </a:r>
            <a:r>
              <a:rPr sz="2206" spc="-4" dirty="0">
                <a:latin typeface="Arial"/>
                <a:cs typeface="Arial"/>
              </a:rPr>
              <a:t>store  information about all data items defined in</a:t>
            </a:r>
            <a:r>
              <a:rPr sz="2206" spc="49" dirty="0">
                <a:latin typeface="Arial"/>
                <a:cs typeface="Arial"/>
              </a:rPr>
              <a:t> </a:t>
            </a:r>
            <a:r>
              <a:rPr sz="2206" spc="-4" dirty="0">
                <a:latin typeface="Arial"/>
                <a:cs typeface="Arial"/>
              </a:rPr>
              <a:t>DFD.</a:t>
            </a:r>
            <a:endParaRPr sz="2206">
              <a:latin typeface="Arial"/>
              <a:cs typeface="Arial"/>
            </a:endParaRPr>
          </a:p>
          <a:p>
            <a:pPr>
              <a:spcBef>
                <a:spcPts val="44"/>
              </a:spcBef>
            </a:pPr>
            <a:endParaRPr sz="2206">
              <a:latin typeface="Times New Roman"/>
              <a:cs typeface="Times New Roman"/>
            </a:endParaRPr>
          </a:p>
          <a:p>
            <a:pPr marL="817978">
              <a:lnSpc>
                <a:spcPts val="2537"/>
              </a:lnSpc>
            </a:pPr>
            <a:r>
              <a:rPr sz="2206" spc="-4" dirty="0">
                <a:solidFill>
                  <a:srgbClr val="FF6500"/>
                </a:solidFill>
                <a:latin typeface="Arial"/>
                <a:cs typeface="Arial"/>
              </a:rPr>
              <a:t>Includes</a:t>
            </a:r>
            <a:r>
              <a:rPr sz="2206" dirty="0">
                <a:solidFill>
                  <a:srgbClr val="FF6500"/>
                </a:solidFill>
                <a:latin typeface="Arial"/>
                <a:cs typeface="Arial"/>
              </a:rPr>
              <a:t> :</a:t>
            </a:r>
            <a:endParaRPr sz="2206">
              <a:latin typeface="Arial"/>
              <a:cs typeface="Arial"/>
            </a:endParaRPr>
          </a:p>
          <a:p>
            <a:pPr marL="1624750">
              <a:lnSpc>
                <a:spcPts val="2537"/>
              </a:lnSpc>
            </a:pPr>
            <a:r>
              <a:rPr sz="2206" spc="-4" dirty="0">
                <a:solidFill>
                  <a:srgbClr val="FF6500"/>
                </a:solidFill>
                <a:latin typeface="Arial"/>
                <a:cs typeface="Arial"/>
              </a:rPr>
              <a:t>Name of data</a:t>
            </a:r>
            <a:r>
              <a:rPr sz="2206" spc="9" dirty="0">
                <a:solidFill>
                  <a:srgbClr val="FF6500"/>
                </a:solidFill>
                <a:latin typeface="Arial"/>
                <a:cs typeface="Arial"/>
              </a:rPr>
              <a:t> </a:t>
            </a:r>
            <a:r>
              <a:rPr sz="2206" spc="-4" dirty="0">
                <a:solidFill>
                  <a:srgbClr val="FF6500"/>
                </a:solidFill>
                <a:latin typeface="Arial"/>
                <a:cs typeface="Arial"/>
              </a:rPr>
              <a:t>item</a:t>
            </a:r>
            <a:endParaRPr sz="2206">
              <a:latin typeface="Arial"/>
              <a:cs typeface="Arial"/>
            </a:endParaRPr>
          </a:p>
          <a:p>
            <a:pPr marL="1624750" marR="530565"/>
            <a:r>
              <a:rPr sz="2206" spc="-4" dirty="0">
                <a:solidFill>
                  <a:srgbClr val="FF6500"/>
                </a:solidFill>
                <a:latin typeface="Arial"/>
                <a:cs typeface="Arial"/>
              </a:rPr>
              <a:t>Aliases (other names for items)  Description/Purpose</a:t>
            </a:r>
            <a:endParaRPr sz="2206">
              <a:latin typeface="Arial"/>
              <a:cs typeface="Arial"/>
            </a:endParaRPr>
          </a:p>
          <a:p>
            <a:pPr marL="1624750">
              <a:lnSpc>
                <a:spcPts val="2532"/>
              </a:lnSpc>
            </a:pPr>
            <a:r>
              <a:rPr sz="2206" spc="-4" dirty="0">
                <a:solidFill>
                  <a:srgbClr val="FF6500"/>
                </a:solidFill>
                <a:latin typeface="Arial"/>
                <a:cs typeface="Arial"/>
              </a:rPr>
              <a:t>Related data</a:t>
            </a:r>
            <a:r>
              <a:rPr sz="2206" dirty="0">
                <a:solidFill>
                  <a:srgbClr val="FF6500"/>
                </a:solidFill>
                <a:latin typeface="Arial"/>
                <a:cs typeface="Arial"/>
              </a:rPr>
              <a:t> </a:t>
            </a:r>
            <a:r>
              <a:rPr sz="2206" spc="-4" dirty="0">
                <a:solidFill>
                  <a:srgbClr val="FF6500"/>
                </a:solidFill>
                <a:latin typeface="Arial"/>
                <a:cs typeface="Arial"/>
              </a:rPr>
              <a:t>items</a:t>
            </a:r>
            <a:endParaRPr sz="2206">
              <a:latin typeface="Arial"/>
              <a:cs typeface="Arial"/>
            </a:endParaRPr>
          </a:p>
          <a:p>
            <a:pPr marL="1624750" marR="2309386">
              <a:lnSpc>
                <a:spcPts val="2532"/>
              </a:lnSpc>
              <a:spcBef>
                <a:spcPts val="93"/>
              </a:spcBef>
            </a:pPr>
            <a:r>
              <a:rPr sz="2206" spc="-4" dirty="0">
                <a:solidFill>
                  <a:srgbClr val="FF6500"/>
                </a:solidFill>
                <a:latin typeface="Arial"/>
                <a:cs typeface="Arial"/>
              </a:rPr>
              <a:t>Range of</a:t>
            </a:r>
            <a:r>
              <a:rPr sz="2206" spc="-49" dirty="0">
                <a:solidFill>
                  <a:srgbClr val="FF6500"/>
                </a:solidFill>
                <a:latin typeface="Arial"/>
                <a:cs typeface="Arial"/>
              </a:rPr>
              <a:t> </a:t>
            </a:r>
            <a:r>
              <a:rPr sz="2206" spc="-4" dirty="0">
                <a:solidFill>
                  <a:srgbClr val="FF6500"/>
                </a:solidFill>
                <a:latin typeface="Arial"/>
                <a:cs typeface="Arial"/>
              </a:rPr>
              <a:t>values  Data</a:t>
            </a:r>
            <a:r>
              <a:rPr sz="2206" spc="-9" dirty="0">
                <a:solidFill>
                  <a:srgbClr val="FF6500"/>
                </a:solidFill>
                <a:latin typeface="Arial"/>
                <a:cs typeface="Arial"/>
              </a:rPr>
              <a:t> </a:t>
            </a:r>
            <a:r>
              <a:rPr sz="2206" spc="-4" dirty="0">
                <a:solidFill>
                  <a:srgbClr val="FF6500"/>
                </a:solidFill>
                <a:latin typeface="Arial"/>
                <a:cs typeface="Arial"/>
              </a:rPr>
              <a:t>flows</a:t>
            </a:r>
            <a:endParaRPr sz="2206">
              <a:latin typeface="Arial"/>
              <a:cs typeface="Arial"/>
            </a:endParaRPr>
          </a:p>
          <a:p>
            <a:pPr marL="1624750">
              <a:lnSpc>
                <a:spcPts val="2457"/>
              </a:lnSpc>
            </a:pPr>
            <a:r>
              <a:rPr sz="2206" spc="-4" dirty="0">
                <a:solidFill>
                  <a:srgbClr val="FF6500"/>
                </a:solidFill>
                <a:latin typeface="Arial"/>
                <a:cs typeface="Arial"/>
              </a:rPr>
              <a:t>Data structure</a:t>
            </a:r>
            <a:r>
              <a:rPr sz="2206" dirty="0">
                <a:solidFill>
                  <a:srgbClr val="FF6500"/>
                </a:solidFill>
                <a:latin typeface="Arial"/>
                <a:cs typeface="Arial"/>
              </a:rPr>
              <a:t> </a:t>
            </a:r>
            <a:r>
              <a:rPr sz="2206" spc="-4" dirty="0">
                <a:solidFill>
                  <a:srgbClr val="FF6500"/>
                </a:solidFill>
                <a:latin typeface="Arial"/>
                <a:cs typeface="Arial"/>
              </a:rPr>
              <a:t>definition</a:t>
            </a:r>
            <a:endParaRPr sz="2206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4294967295"/>
          </p:nvPr>
        </p:nvSpPr>
        <p:spPr>
          <a:xfrm>
            <a:off x="9514688" y="6203479"/>
            <a:ext cx="220195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2410"/>
            <a:r>
              <a:rPr dirty="0"/>
              <a:t>87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="" xmlns:a16="http://schemas.microsoft.com/office/drawing/2014/main" id="{44FEA2CF-876D-46E6-BACB-917B946F62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905412" y="39049"/>
            <a:ext cx="1212647" cy="8350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908139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889C3D5-5191-494F-AB8D-6F3016EA6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DD3B61C-3131-4101-B5A8-0955E12059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1731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K.K. Aggarwal and Yogesh Singh, “Software Engineering”,  Third Ed., New Age International (P) Limited Publishers.  (2009).</a:t>
            </a:r>
          </a:p>
          <a:p>
            <a:pPr marL="0" indent="0" algn="just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Pankaj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Jalote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“An Integrated Approach to Software Engineering”, Third Ed.,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Narose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Publishing House, (2008).</a:t>
            </a:r>
          </a:p>
          <a:p>
            <a:pPr algn="just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Rajib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Mall, “Fundamentals of Software Engineering”, Fourth Ed., PHI Learning Private Limited, (2016).</a:t>
            </a:r>
          </a:p>
          <a:p>
            <a:pPr algn="just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Roger S. Pressman, “Software Engineering: A Practitioner’s  Approach”, Fifth Ed., McGraw–Hill Higher Education,  (2001).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118764AA-B20D-41DE-95F8-4B6C28A6DA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886047" y="38726"/>
            <a:ext cx="1212647" cy="8350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910313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03177" y="2689412"/>
            <a:ext cx="5758874" cy="977644"/>
          </a:xfrm>
        </p:spPr>
        <p:txBody>
          <a:bodyPr/>
          <a:lstStyle/>
          <a:p>
            <a:pPr algn="ctr"/>
            <a:r>
              <a:rPr lang="en-US" sz="6353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44330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89888" y="1069938"/>
            <a:ext cx="9902952" cy="690218"/>
          </a:xfrm>
          <a:prstGeom prst="rect">
            <a:avLst/>
          </a:prstGeom>
        </p:spPr>
        <p:txBody>
          <a:bodyPr vert="horz" wrap="square" lIns="0" tIns="11205" rIns="0" bIns="0" rtlCol="0">
            <a:spAutoFit/>
          </a:bodyPr>
          <a:lstStyle/>
          <a:p>
            <a:pPr marL="11206" marR="4483" indent="56026">
              <a:spcBef>
                <a:spcPts val="88"/>
              </a:spcBef>
            </a:pPr>
            <a:r>
              <a:rPr sz="2206" dirty="0">
                <a:solidFill>
                  <a:srgbClr val="3232FF"/>
                </a:solidFill>
                <a:latin typeface="Arial"/>
                <a:cs typeface="Arial"/>
              </a:rPr>
              <a:t>We </a:t>
            </a:r>
            <a:r>
              <a:rPr sz="2206" spc="-4" dirty="0">
                <a:solidFill>
                  <a:srgbClr val="3232FF"/>
                </a:solidFill>
                <a:latin typeface="Arial"/>
                <a:cs typeface="Arial"/>
              </a:rPr>
              <a:t>analyze, refine and scrutinize requirements </a:t>
            </a:r>
            <a:r>
              <a:rPr sz="2206" dirty="0">
                <a:solidFill>
                  <a:srgbClr val="3232FF"/>
                </a:solidFill>
                <a:latin typeface="Arial"/>
                <a:cs typeface="Arial"/>
              </a:rPr>
              <a:t>to </a:t>
            </a:r>
            <a:r>
              <a:rPr sz="2206" spc="-4" dirty="0">
                <a:solidFill>
                  <a:srgbClr val="3232FF"/>
                </a:solidFill>
                <a:latin typeface="Arial"/>
                <a:cs typeface="Arial"/>
              </a:rPr>
              <a:t>make  consistent </a:t>
            </a:r>
            <a:r>
              <a:rPr sz="2206" dirty="0">
                <a:solidFill>
                  <a:srgbClr val="3232FF"/>
                </a:solidFill>
                <a:latin typeface="Arial"/>
                <a:cs typeface="Arial"/>
              </a:rPr>
              <a:t>&amp; </a:t>
            </a:r>
            <a:r>
              <a:rPr sz="2206" spc="-4" dirty="0">
                <a:solidFill>
                  <a:srgbClr val="3232FF"/>
                </a:solidFill>
                <a:latin typeface="Arial"/>
                <a:cs typeface="Arial"/>
              </a:rPr>
              <a:t>unambiguous</a:t>
            </a:r>
            <a:r>
              <a:rPr sz="2206" spc="4" dirty="0">
                <a:solidFill>
                  <a:srgbClr val="3232FF"/>
                </a:solidFill>
                <a:latin typeface="Arial"/>
                <a:cs typeface="Arial"/>
              </a:rPr>
              <a:t> </a:t>
            </a:r>
            <a:r>
              <a:rPr sz="2206" spc="-4" dirty="0">
                <a:solidFill>
                  <a:srgbClr val="3232FF"/>
                </a:solidFill>
                <a:latin typeface="Arial"/>
                <a:cs typeface="Arial"/>
              </a:rPr>
              <a:t>requirements</a:t>
            </a:r>
            <a:r>
              <a:rPr sz="1588" spc="-4" dirty="0">
                <a:solidFill>
                  <a:srgbClr val="3232FF"/>
                </a:solidFill>
                <a:latin typeface="Arial"/>
                <a:cs typeface="Arial"/>
              </a:rPr>
              <a:t>.</a:t>
            </a:r>
            <a:endParaRPr sz="1588" dirty="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669236" y="1956099"/>
            <a:ext cx="1073529" cy="350766"/>
          </a:xfrm>
          <a:prstGeom prst="rect">
            <a:avLst/>
          </a:prstGeom>
        </p:spPr>
        <p:txBody>
          <a:bodyPr vert="horz" wrap="square" lIns="0" tIns="11205" rIns="0" bIns="0" rtlCol="0">
            <a:spAutoFit/>
          </a:bodyPr>
          <a:lstStyle/>
          <a:p>
            <a:pPr marL="11206">
              <a:spcBef>
                <a:spcPts val="88"/>
              </a:spcBef>
            </a:pPr>
            <a:r>
              <a:rPr sz="2206" spc="-4" dirty="0">
                <a:solidFill>
                  <a:srgbClr val="FF6500"/>
                </a:solidFill>
                <a:latin typeface="Arial"/>
                <a:cs typeface="Arial"/>
              </a:rPr>
              <a:t>S</a:t>
            </a:r>
            <a:r>
              <a:rPr sz="2206" dirty="0">
                <a:solidFill>
                  <a:srgbClr val="FF6500"/>
                </a:solidFill>
                <a:latin typeface="Arial"/>
                <a:cs typeface="Arial"/>
              </a:rPr>
              <a:t>t</a:t>
            </a:r>
            <a:r>
              <a:rPr sz="2206" spc="-9" dirty="0">
                <a:solidFill>
                  <a:srgbClr val="FF6500"/>
                </a:solidFill>
                <a:latin typeface="Arial"/>
                <a:cs typeface="Arial"/>
              </a:rPr>
              <a:t>ep</a:t>
            </a:r>
            <a:r>
              <a:rPr sz="2206" dirty="0">
                <a:solidFill>
                  <a:srgbClr val="FF6500"/>
                </a:solidFill>
                <a:latin typeface="Arial"/>
                <a:cs typeface="Arial"/>
              </a:rPr>
              <a:t>s</a:t>
            </a:r>
            <a:endParaRPr sz="2206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493876" y="207099"/>
            <a:ext cx="4497777" cy="509912"/>
          </a:xfrm>
          <a:prstGeom prst="rect">
            <a:avLst/>
          </a:prstGeom>
        </p:spPr>
        <p:txBody>
          <a:bodyPr vert="horz" wrap="square" lIns="0" tIns="11205" rIns="0" bIns="0" rtlCol="0" anchor="ctr">
            <a:spAutoFit/>
          </a:bodyPr>
          <a:lstStyle/>
          <a:p>
            <a:pPr marL="11206">
              <a:spcBef>
                <a:spcPts val="88"/>
              </a:spcBef>
            </a:pPr>
            <a:r>
              <a:rPr sz="3600" b="1" spc="-2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r>
              <a:rPr sz="3600" b="1" spc="-163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600" b="1" spc="-193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877236" y="2084295"/>
            <a:ext cx="1748118" cy="550575"/>
          </a:xfrm>
          <a:prstGeom prst="rect">
            <a:avLst/>
          </a:prstGeom>
          <a:solidFill>
            <a:srgbClr val="BAE0E3"/>
          </a:solidFill>
          <a:ln w="25400">
            <a:solidFill>
              <a:srgbClr val="FF6500"/>
            </a:solidFill>
          </a:ln>
        </p:spPr>
        <p:txBody>
          <a:bodyPr vert="horz" wrap="square" lIns="0" tIns="114847" rIns="0" bIns="0" rtlCol="0">
            <a:spAutoFit/>
          </a:bodyPr>
          <a:lstStyle/>
          <a:p>
            <a:pPr marL="559138" marR="249875" indent="-304221">
              <a:spcBef>
                <a:spcPts val="904"/>
              </a:spcBef>
            </a:pPr>
            <a:r>
              <a:rPr sz="1412" spc="-9" dirty="0">
                <a:latin typeface="Times New Roman"/>
                <a:cs typeface="Times New Roman"/>
              </a:rPr>
              <a:t>Draw </a:t>
            </a:r>
            <a:r>
              <a:rPr sz="1412" dirty="0">
                <a:latin typeface="Times New Roman"/>
                <a:cs typeface="Times New Roman"/>
              </a:rPr>
              <a:t>the</a:t>
            </a:r>
            <a:r>
              <a:rPr sz="1412" spc="-57" dirty="0">
                <a:latin typeface="Times New Roman"/>
                <a:cs typeface="Times New Roman"/>
              </a:rPr>
              <a:t> </a:t>
            </a:r>
            <a:r>
              <a:rPr sz="1412" dirty="0">
                <a:latin typeface="Times New Roman"/>
                <a:cs typeface="Times New Roman"/>
              </a:rPr>
              <a:t>context  Diagram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4684060" y="3025588"/>
            <a:ext cx="2151529" cy="576972"/>
          </a:xfrm>
          <a:prstGeom prst="rect">
            <a:avLst/>
          </a:prstGeom>
          <a:solidFill>
            <a:srgbClr val="BAE0E3"/>
          </a:solidFill>
          <a:ln w="25400">
            <a:solidFill>
              <a:srgbClr val="FF6500"/>
            </a:solidFill>
          </a:ln>
        </p:spPr>
        <p:txBody>
          <a:bodyPr vert="horz" wrap="square" lIns="0" tIns="87395" rIns="0" bIns="0" rtlCol="0">
            <a:spAutoFit/>
          </a:bodyPr>
          <a:lstStyle/>
          <a:p>
            <a:pPr marL="677352" marR="314865" indent="-355204">
              <a:spcBef>
                <a:spcPts val="688"/>
              </a:spcBef>
            </a:pPr>
            <a:r>
              <a:rPr sz="1588" spc="-4" dirty="0">
                <a:latin typeface="Times New Roman"/>
                <a:cs typeface="Times New Roman"/>
              </a:rPr>
              <a:t>Develop</a:t>
            </a:r>
            <a:r>
              <a:rPr sz="1588" spc="-35" dirty="0">
                <a:latin typeface="Times New Roman"/>
                <a:cs typeface="Times New Roman"/>
              </a:rPr>
              <a:t> </a:t>
            </a:r>
            <a:r>
              <a:rPr sz="1588" spc="-4" dirty="0">
                <a:latin typeface="Times New Roman"/>
                <a:cs typeface="Times New Roman"/>
              </a:rPr>
              <a:t>prototype  </a:t>
            </a:r>
            <a:r>
              <a:rPr sz="1588" dirty="0">
                <a:latin typeface="Times New Roman"/>
                <a:cs typeface="Times New Roman"/>
              </a:rPr>
              <a:t>(optional)</a:t>
            </a:r>
            <a:endParaRPr sz="1588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163236" y="4034119"/>
            <a:ext cx="1748118" cy="576972"/>
          </a:xfrm>
          <a:prstGeom prst="rect">
            <a:avLst/>
          </a:prstGeom>
          <a:solidFill>
            <a:srgbClr val="BAE0E3"/>
          </a:solidFill>
          <a:ln w="25400">
            <a:solidFill>
              <a:srgbClr val="FF6500"/>
            </a:solidFill>
          </a:ln>
        </p:spPr>
        <p:txBody>
          <a:bodyPr vert="horz" wrap="square" lIns="0" tIns="87395" rIns="0" bIns="0" rtlCol="0">
            <a:spAutoFit/>
          </a:bodyPr>
          <a:lstStyle/>
          <a:p>
            <a:pPr marL="313185" marR="305902" indent="149029">
              <a:spcBef>
                <a:spcPts val="688"/>
              </a:spcBef>
            </a:pPr>
            <a:r>
              <a:rPr sz="1588" spc="-4" dirty="0">
                <a:latin typeface="Times New Roman"/>
                <a:cs typeface="Times New Roman"/>
              </a:rPr>
              <a:t>Model the  R</a:t>
            </a:r>
            <a:r>
              <a:rPr sz="1588" dirty="0">
                <a:latin typeface="Times New Roman"/>
                <a:cs typeface="Times New Roman"/>
              </a:rPr>
              <a:t>equire</a:t>
            </a:r>
            <a:r>
              <a:rPr sz="1588" spc="-9" dirty="0">
                <a:latin typeface="Times New Roman"/>
                <a:cs typeface="Times New Roman"/>
              </a:rPr>
              <a:t>m</a:t>
            </a:r>
            <a:r>
              <a:rPr sz="1588" dirty="0">
                <a:latin typeface="Times New Roman"/>
                <a:cs typeface="Times New Roman"/>
              </a:rPr>
              <a:t>ent</a:t>
            </a:r>
            <a:r>
              <a:rPr sz="1588" spc="-4" dirty="0">
                <a:latin typeface="Times New Roman"/>
                <a:cs typeface="Times New Roman"/>
              </a:rPr>
              <a:t>s</a:t>
            </a:r>
            <a:endParaRPr sz="1588" dirty="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373471" y="4975412"/>
            <a:ext cx="1680882" cy="610914"/>
          </a:xfrm>
          <a:prstGeom prst="rect">
            <a:avLst/>
          </a:prstGeom>
          <a:solidFill>
            <a:srgbClr val="BAE0E3"/>
          </a:solidFill>
          <a:ln w="25400">
            <a:solidFill>
              <a:srgbClr val="FF6500"/>
            </a:solidFill>
          </a:ln>
        </p:spPr>
        <p:txBody>
          <a:bodyPr vert="horz" wrap="square" lIns="0" tIns="121009" rIns="0" bIns="0" rtlCol="0">
            <a:spAutoFit/>
          </a:bodyPr>
          <a:lstStyle/>
          <a:p>
            <a:pPr marL="279569" marR="272286" indent="87400">
              <a:spcBef>
                <a:spcPts val="953"/>
              </a:spcBef>
            </a:pPr>
            <a:r>
              <a:rPr sz="1588" spc="-4" dirty="0">
                <a:latin typeface="Times New Roman"/>
                <a:cs typeface="Times New Roman"/>
              </a:rPr>
              <a:t>Finalize </a:t>
            </a:r>
            <a:r>
              <a:rPr sz="1588" dirty="0">
                <a:latin typeface="Times New Roman"/>
                <a:cs typeface="Times New Roman"/>
              </a:rPr>
              <a:t>the  </a:t>
            </a:r>
            <a:r>
              <a:rPr sz="1588" spc="-4" dirty="0">
                <a:latin typeface="Times New Roman"/>
                <a:cs typeface="Times New Roman"/>
              </a:rPr>
              <a:t>R</a:t>
            </a:r>
            <a:r>
              <a:rPr sz="1588" dirty="0">
                <a:latin typeface="Times New Roman"/>
                <a:cs typeface="Times New Roman"/>
              </a:rPr>
              <a:t>equire</a:t>
            </a:r>
            <a:r>
              <a:rPr sz="1588" spc="-9" dirty="0">
                <a:latin typeface="Times New Roman"/>
                <a:cs typeface="Times New Roman"/>
              </a:rPr>
              <a:t>m</a:t>
            </a:r>
            <a:r>
              <a:rPr sz="1588" dirty="0">
                <a:latin typeface="Times New Roman"/>
                <a:cs typeface="Times New Roman"/>
              </a:rPr>
              <a:t>ent</a:t>
            </a:r>
            <a:r>
              <a:rPr sz="1588" spc="-4" dirty="0">
                <a:latin typeface="Times New Roman"/>
                <a:cs typeface="Times New Roman"/>
              </a:rPr>
              <a:t>s</a:t>
            </a:r>
            <a:endParaRPr sz="1588">
              <a:latin typeface="Times New Roman"/>
              <a:cs typeface="Times New Roman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5625353" y="2420471"/>
            <a:ext cx="403412" cy="0"/>
          </a:xfrm>
          <a:custGeom>
            <a:avLst/>
            <a:gdLst/>
            <a:ahLst/>
            <a:cxnLst/>
            <a:rect l="l" t="t" r="r" b="b"/>
            <a:pathLst>
              <a:path w="457200">
                <a:moveTo>
                  <a:pt x="0" y="0"/>
                </a:moveTo>
                <a:lnTo>
                  <a:pt x="457199" y="0"/>
                </a:lnTo>
              </a:path>
            </a:pathLst>
          </a:custGeom>
          <a:ln w="25400">
            <a:solidFill>
              <a:srgbClr val="FF6500"/>
            </a:solidFill>
          </a:ln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10" name="object 10"/>
          <p:cNvSpPr/>
          <p:nvPr/>
        </p:nvSpPr>
        <p:spPr>
          <a:xfrm>
            <a:off x="5995148" y="2420470"/>
            <a:ext cx="67235" cy="605118"/>
          </a:xfrm>
          <a:custGeom>
            <a:avLst/>
            <a:gdLst/>
            <a:ahLst/>
            <a:cxnLst/>
            <a:rect l="l" t="t" r="r" b="b"/>
            <a:pathLst>
              <a:path w="76200" h="685800">
                <a:moveTo>
                  <a:pt x="76200" y="609600"/>
                </a:moveTo>
                <a:lnTo>
                  <a:pt x="0" y="609600"/>
                </a:lnTo>
                <a:lnTo>
                  <a:pt x="25908" y="661416"/>
                </a:lnTo>
                <a:lnTo>
                  <a:pt x="25908" y="621792"/>
                </a:lnTo>
                <a:lnTo>
                  <a:pt x="50292" y="621792"/>
                </a:lnTo>
                <a:lnTo>
                  <a:pt x="50292" y="661416"/>
                </a:lnTo>
                <a:lnTo>
                  <a:pt x="76200" y="609600"/>
                </a:lnTo>
                <a:close/>
              </a:path>
              <a:path w="76200" h="685800">
                <a:moveTo>
                  <a:pt x="50292" y="609600"/>
                </a:moveTo>
                <a:lnTo>
                  <a:pt x="50292" y="0"/>
                </a:lnTo>
                <a:lnTo>
                  <a:pt x="25908" y="0"/>
                </a:lnTo>
                <a:lnTo>
                  <a:pt x="25908" y="609600"/>
                </a:lnTo>
                <a:lnTo>
                  <a:pt x="50292" y="609600"/>
                </a:lnTo>
                <a:close/>
              </a:path>
              <a:path w="76200" h="685800">
                <a:moveTo>
                  <a:pt x="50292" y="661416"/>
                </a:moveTo>
                <a:lnTo>
                  <a:pt x="50292" y="621792"/>
                </a:lnTo>
                <a:lnTo>
                  <a:pt x="25908" y="621792"/>
                </a:lnTo>
                <a:lnTo>
                  <a:pt x="25908" y="661416"/>
                </a:lnTo>
                <a:lnTo>
                  <a:pt x="38100" y="685800"/>
                </a:lnTo>
                <a:lnTo>
                  <a:pt x="50292" y="661416"/>
                </a:lnTo>
                <a:close/>
              </a:path>
            </a:pathLst>
          </a:custGeom>
          <a:solidFill>
            <a:srgbClr val="FF6500"/>
          </a:solidFill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11" name="object 11"/>
          <p:cNvSpPr/>
          <p:nvPr/>
        </p:nvSpPr>
        <p:spPr>
          <a:xfrm>
            <a:off x="6835589" y="3429000"/>
            <a:ext cx="268941" cy="0"/>
          </a:xfrm>
          <a:custGeom>
            <a:avLst/>
            <a:gdLst/>
            <a:ahLst/>
            <a:cxnLst/>
            <a:rect l="l" t="t" r="r" b="b"/>
            <a:pathLst>
              <a:path w="304800">
                <a:moveTo>
                  <a:pt x="0" y="0"/>
                </a:moveTo>
                <a:lnTo>
                  <a:pt x="304799" y="0"/>
                </a:lnTo>
              </a:path>
            </a:pathLst>
          </a:custGeom>
          <a:ln w="25400">
            <a:solidFill>
              <a:srgbClr val="FF6500"/>
            </a:solidFill>
          </a:ln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12" name="object 12"/>
          <p:cNvSpPr/>
          <p:nvPr/>
        </p:nvSpPr>
        <p:spPr>
          <a:xfrm>
            <a:off x="7070912" y="3429000"/>
            <a:ext cx="67235" cy="605118"/>
          </a:xfrm>
          <a:custGeom>
            <a:avLst/>
            <a:gdLst/>
            <a:ahLst/>
            <a:cxnLst/>
            <a:rect l="l" t="t" r="r" b="b"/>
            <a:pathLst>
              <a:path w="76200" h="685800">
                <a:moveTo>
                  <a:pt x="76200" y="609600"/>
                </a:moveTo>
                <a:lnTo>
                  <a:pt x="0" y="609600"/>
                </a:lnTo>
                <a:lnTo>
                  <a:pt x="25908" y="661416"/>
                </a:lnTo>
                <a:lnTo>
                  <a:pt x="25908" y="621792"/>
                </a:lnTo>
                <a:lnTo>
                  <a:pt x="50292" y="621792"/>
                </a:lnTo>
                <a:lnTo>
                  <a:pt x="50292" y="661416"/>
                </a:lnTo>
                <a:lnTo>
                  <a:pt x="76200" y="609600"/>
                </a:lnTo>
                <a:close/>
              </a:path>
              <a:path w="76200" h="685800">
                <a:moveTo>
                  <a:pt x="50292" y="609600"/>
                </a:moveTo>
                <a:lnTo>
                  <a:pt x="50292" y="0"/>
                </a:lnTo>
                <a:lnTo>
                  <a:pt x="25908" y="0"/>
                </a:lnTo>
                <a:lnTo>
                  <a:pt x="25908" y="609600"/>
                </a:lnTo>
                <a:lnTo>
                  <a:pt x="50292" y="609600"/>
                </a:lnTo>
                <a:close/>
              </a:path>
              <a:path w="76200" h="685800">
                <a:moveTo>
                  <a:pt x="50292" y="661416"/>
                </a:moveTo>
                <a:lnTo>
                  <a:pt x="50292" y="621792"/>
                </a:lnTo>
                <a:lnTo>
                  <a:pt x="25908" y="621792"/>
                </a:lnTo>
                <a:lnTo>
                  <a:pt x="25908" y="661416"/>
                </a:lnTo>
                <a:lnTo>
                  <a:pt x="38100" y="685800"/>
                </a:lnTo>
                <a:lnTo>
                  <a:pt x="50292" y="661416"/>
                </a:lnTo>
                <a:close/>
              </a:path>
            </a:pathLst>
          </a:custGeom>
          <a:solidFill>
            <a:srgbClr val="FF6500"/>
          </a:solidFill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13" name="object 13"/>
          <p:cNvSpPr/>
          <p:nvPr/>
        </p:nvSpPr>
        <p:spPr>
          <a:xfrm>
            <a:off x="7911353" y="4303059"/>
            <a:ext cx="336176" cy="0"/>
          </a:xfrm>
          <a:custGeom>
            <a:avLst/>
            <a:gdLst/>
            <a:ahLst/>
            <a:cxnLst/>
            <a:rect l="l" t="t" r="r" b="b"/>
            <a:pathLst>
              <a:path w="381000">
                <a:moveTo>
                  <a:pt x="0" y="0"/>
                </a:moveTo>
                <a:lnTo>
                  <a:pt x="380999" y="0"/>
                </a:lnTo>
              </a:path>
            </a:pathLst>
          </a:custGeom>
          <a:ln w="25400">
            <a:solidFill>
              <a:srgbClr val="FF6500"/>
            </a:solidFill>
          </a:ln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14" name="object 14"/>
          <p:cNvSpPr/>
          <p:nvPr/>
        </p:nvSpPr>
        <p:spPr>
          <a:xfrm>
            <a:off x="8213913" y="4303060"/>
            <a:ext cx="67235" cy="672353"/>
          </a:xfrm>
          <a:custGeom>
            <a:avLst/>
            <a:gdLst/>
            <a:ahLst/>
            <a:cxnLst/>
            <a:rect l="l" t="t" r="r" b="b"/>
            <a:pathLst>
              <a:path w="76200" h="762000">
                <a:moveTo>
                  <a:pt x="76200" y="685800"/>
                </a:moveTo>
                <a:lnTo>
                  <a:pt x="0" y="685800"/>
                </a:lnTo>
                <a:lnTo>
                  <a:pt x="25908" y="737616"/>
                </a:lnTo>
                <a:lnTo>
                  <a:pt x="25908" y="697992"/>
                </a:lnTo>
                <a:lnTo>
                  <a:pt x="50292" y="697992"/>
                </a:lnTo>
                <a:lnTo>
                  <a:pt x="50292" y="737616"/>
                </a:lnTo>
                <a:lnTo>
                  <a:pt x="76200" y="685800"/>
                </a:lnTo>
                <a:close/>
              </a:path>
              <a:path w="76200" h="762000">
                <a:moveTo>
                  <a:pt x="50292" y="685800"/>
                </a:moveTo>
                <a:lnTo>
                  <a:pt x="50292" y="0"/>
                </a:lnTo>
                <a:lnTo>
                  <a:pt x="25908" y="0"/>
                </a:lnTo>
                <a:lnTo>
                  <a:pt x="25908" y="685800"/>
                </a:lnTo>
                <a:lnTo>
                  <a:pt x="50292" y="685800"/>
                </a:lnTo>
                <a:close/>
              </a:path>
              <a:path w="76200" h="762000">
                <a:moveTo>
                  <a:pt x="50292" y="737616"/>
                </a:moveTo>
                <a:lnTo>
                  <a:pt x="50292" y="697992"/>
                </a:lnTo>
                <a:lnTo>
                  <a:pt x="25908" y="697992"/>
                </a:lnTo>
                <a:lnTo>
                  <a:pt x="25908" y="737616"/>
                </a:lnTo>
                <a:lnTo>
                  <a:pt x="38100" y="762000"/>
                </a:lnTo>
                <a:lnTo>
                  <a:pt x="50292" y="737616"/>
                </a:lnTo>
                <a:close/>
              </a:path>
            </a:pathLst>
          </a:custGeom>
          <a:solidFill>
            <a:srgbClr val="FF6500"/>
          </a:solidFill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15" name="object 15"/>
          <p:cNvSpPr txBox="1"/>
          <p:nvPr/>
        </p:nvSpPr>
        <p:spPr>
          <a:xfrm>
            <a:off x="2736470" y="5601595"/>
            <a:ext cx="4435294" cy="350766"/>
          </a:xfrm>
          <a:prstGeom prst="rect">
            <a:avLst/>
          </a:prstGeom>
        </p:spPr>
        <p:txBody>
          <a:bodyPr vert="horz" wrap="square" lIns="0" tIns="11205" rIns="0" bIns="0" rtlCol="0">
            <a:spAutoFit/>
          </a:bodyPr>
          <a:lstStyle/>
          <a:p>
            <a:pPr marL="11206">
              <a:spcBef>
                <a:spcPts val="88"/>
              </a:spcBef>
            </a:pPr>
            <a:r>
              <a:rPr sz="2206" b="1" u="heavy" spc="-4" dirty="0">
                <a:solidFill>
                  <a:srgbClr val="007F00"/>
                </a:solidFill>
                <a:uFill>
                  <a:solidFill>
                    <a:srgbClr val="007F00"/>
                  </a:solidFill>
                </a:uFill>
                <a:latin typeface="Arial"/>
                <a:cs typeface="Arial"/>
              </a:rPr>
              <a:t>Requirements Analysis</a:t>
            </a:r>
            <a:r>
              <a:rPr sz="2206" b="1" u="heavy" spc="-26" dirty="0">
                <a:solidFill>
                  <a:srgbClr val="007F00"/>
                </a:solidFill>
                <a:uFill>
                  <a:solidFill>
                    <a:srgbClr val="007F00"/>
                  </a:solidFill>
                </a:uFill>
                <a:latin typeface="Arial"/>
                <a:cs typeface="Arial"/>
              </a:rPr>
              <a:t> </a:t>
            </a:r>
            <a:r>
              <a:rPr sz="2206" b="1" u="heavy" spc="-4" dirty="0">
                <a:solidFill>
                  <a:srgbClr val="007F00"/>
                </a:solidFill>
                <a:uFill>
                  <a:solidFill>
                    <a:srgbClr val="007F00"/>
                  </a:solidFill>
                </a:uFill>
                <a:latin typeface="Arial"/>
                <a:cs typeface="Arial"/>
              </a:rPr>
              <a:t>Steps</a:t>
            </a:r>
            <a:endParaRPr sz="2206">
              <a:latin typeface="Arial"/>
              <a:cs typeface="Ari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1307592" y="846622"/>
            <a:ext cx="9628632" cy="45719"/>
          </a:xfrm>
          <a:custGeom>
            <a:avLst/>
            <a:gdLst/>
            <a:ahLst/>
            <a:cxnLst/>
            <a:rect l="l" t="t" r="r" b="b"/>
            <a:pathLst>
              <a:path w="8610600">
                <a:moveTo>
                  <a:pt x="0" y="0"/>
                </a:moveTo>
                <a:lnTo>
                  <a:pt x="8610605" y="0"/>
                </a:lnTo>
              </a:path>
            </a:pathLst>
          </a:custGeom>
          <a:ln w="57149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17" name="object 17"/>
          <p:cNvSpPr txBox="1">
            <a:spLocks noGrp="1"/>
          </p:cNvSpPr>
          <p:nvPr>
            <p:ph type="sldNum" sz="quarter" idx="4294967295"/>
          </p:nvPr>
        </p:nvSpPr>
        <p:spPr>
          <a:xfrm>
            <a:off x="11617808" y="6139471"/>
            <a:ext cx="220195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2410"/>
            <a:r>
              <a:rPr lang="en-US" dirty="0"/>
              <a:t>1</a:t>
            </a:r>
            <a:endParaRPr dirty="0"/>
          </a:p>
        </p:txBody>
      </p:sp>
      <p:sp>
        <p:nvSpPr>
          <p:cNvPr id="19" name="Right Arrow 18"/>
          <p:cNvSpPr/>
          <p:nvPr/>
        </p:nvSpPr>
        <p:spPr>
          <a:xfrm flipV="1">
            <a:off x="7911353" y="4145730"/>
            <a:ext cx="1525255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815278" y="3915439"/>
            <a:ext cx="17099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Level 0: DFD</a:t>
            </a:r>
          </a:p>
          <a:p>
            <a:r>
              <a:rPr lang="en-US" b="1" dirty="0"/>
              <a:t>Level 1: DFD</a:t>
            </a:r>
          </a:p>
          <a:p>
            <a:r>
              <a:rPr lang="en-US" b="1" dirty="0"/>
              <a:t>Level 2: DFD</a:t>
            </a:r>
          </a:p>
        </p:txBody>
      </p:sp>
      <p:sp>
        <p:nvSpPr>
          <p:cNvPr id="21" name="Left Brace 20"/>
          <p:cNvSpPr/>
          <p:nvPr/>
        </p:nvSpPr>
        <p:spPr>
          <a:xfrm>
            <a:off x="9546341" y="3974778"/>
            <a:ext cx="302556" cy="804651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pic>
        <p:nvPicPr>
          <p:cNvPr id="18" name="Picture 4">
            <a:extLst>
              <a:ext uri="{FF2B5EF4-FFF2-40B4-BE49-F238E27FC236}">
                <a16:creationId xmlns="" xmlns:a16="http://schemas.microsoft.com/office/drawing/2014/main" id="{090962C3-A3AB-41EC-B591-FEA0E5EEB9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884408" y="11618"/>
            <a:ext cx="1212647" cy="8350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93087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213413" y="2218766"/>
            <a:ext cx="2151529" cy="1613647"/>
          </a:xfrm>
          <a:custGeom>
            <a:avLst/>
            <a:gdLst/>
            <a:ahLst/>
            <a:cxnLst/>
            <a:rect l="l" t="t" r="r" b="b"/>
            <a:pathLst>
              <a:path w="2438400" h="1828800">
                <a:moveTo>
                  <a:pt x="2438400" y="914400"/>
                </a:moveTo>
                <a:lnTo>
                  <a:pt x="2437212" y="873712"/>
                </a:lnTo>
                <a:lnTo>
                  <a:pt x="2433683" y="833476"/>
                </a:lnTo>
                <a:lnTo>
                  <a:pt x="2427862" y="793729"/>
                </a:lnTo>
                <a:lnTo>
                  <a:pt x="2419798" y="754508"/>
                </a:lnTo>
                <a:lnTo>
                  <a:pt x="2409540" y="715850"/>
                </a:lnTo>
                <a:lnTo>
                  <a:pt x="2397139" y="677794"/>
                </a:lnTo>
                <a:lnTo>
                  <a:pt x="2382643" y="640376"/>
                </a:lnTo>
                <a:lnTo>
                  <a:pt x="2366102" y="603633"/>
                </a:lnTo>
                <a:lnTo>
                  <a:pt x="2347566" y="567604"/>
                </a:lnTo>
                <a:lnTo>
                  <a:pt x="2327083" y="532325"/>
                </a:lnTo>
                <a:lnTo>
                  <a:pt x="2304705" y="497834"/>
                </a:lnTo>
                <a:lnTo>
                  <a:pt x="2280479" y="464168"/>
                </a:lnTo>
                <a:lnTo>
                  <a:pt x="2254455" y="431364"/>
                </a:lnTo>
                <a:lnTo>
                  <a:pt x="2226683" y="399461"/>
                </a:lnTo>
                <a:lnTo>
                  <a:pt x="2197213" y="368494"/>
                </a:lnTo>
                <a:lnTo>
                  <a:pt x="2166093" y="338503"/>
                </a:lnTo>
                <a:lnTo>
                  <a:pt x="2133373" y="309523"/>
                </a:lnTo>
                <a:lnTo>
                  <a:pt x="2099103" y="281593"/>
                </a:lnTo>
                <a:lnTo>
                  <a:pt x="2063333" y="254749"/>
                </a:lnTo>
                <a:lnTo>
                  <a:pt x="2026111" y="229030"/>
                </a:lnTo>
                <a:lnTo>
                  <a:pt x="1987486" y="204472"/>
                </a:lnTo>
                <a:lnTo>
                  <a:pt x="1947510" y="181113"/>
                </a:lnTo>
                <a:lnTo>
                  <a:pt x="1906230" y="158990"/>
                </a:lnTo>
                <a:lnTo>
                  <a:pt x="1863697" y="138141"/>
                </a:lnTo>
                <a:lnTo>
                  <a:pt x="1819960" y="118603"/>
                </a:lnTo>
                <a:lnTo>
                  <a:pt x="1775068" y="100413"/>
                </a:lnTo>
                <a:lnTo>
                  <a:pt x="1729071" y="83608"/>
                </a:lnTo>
                <a:lnTo>
                  <a:pt x="1682018" y="68227"/>
                </a:lnTo>
                <a:lnTo>
                  <a:pt x="1633960" y="54306"/>
                </a:lnTo>
                <a:lnTo>
                  <a:pt x="1584944" y="41883"/>
                </a:lnTo>
                <a:lnTo>
                  <a:pt x="1535021" y="30996"/>
                </a:lnTo>
                <a:lnTo>
                  <a:pt x="1484240" y="21680"/>
                </a:lnTo>
                <a:lnTo>
                  <a:pt x="1432651" y="13975"/>
                </a:lnTo>
                <a:lnTo>
                  <a:pt x="1380303" y="7917"/>
                </a:lnTo>
                <a:lnTo>
                  <a:pt x="1327245" y="3543"/>
                </a:lnTo>
                <a:lnTo>
                  <a:pt x="1273528" y="892"/>
                </a:lnTo>
                <a:lnTo>
                  <a:pt x="1219200" y="0"/>
                </a:lnTo>
                <a:lnTo>
                  <a:pt x="1164871" y="892"/>
                </a:lnTo>
                <a:lnTo>
                  <a:pt x="1111154" y="3543"/>
                </a:lnTo>
                <a:lnTo>
                  <a:pt x="1058096" y="7917"/>
                </a:lnTo>
                <a:lnTo>
                  <a:pt x="1005748" y="13975"/>
                </a:lnTo>
                <a:lnTo>
                  <a:pt x="954159" y="21680"/>
                </a:lnTo>
                <a:lnTo>
                  <a:pt x="903378" y="30996"/>
                </a:lnTo>
                <a:lnTo>
                  <a:pt x="853455" y="41883"/>
                </a:lnTo>
                <a:lnTo>
                  <a:pt x="804439" y="54306"/>
                </a:lnTo>
                <a:lnTo>
                  <a:pt x="756381" y="68227"/>
                </a:lnTo>
                <a:lnTo>
                  <a:pt x="709328" y="83608"/>
                </a:lnTo>
                <a:lnTo>
                  <a:pt x="663331" y="100413"/>
                </a:lnTo>
                <a:lnTo>
                  <a:pt x="618439" y="118603"/>
                </a:lnTo>
                <a:lnTo>
                  <a:pt x="574702" y="138141"/>
                </a:lnTo>
                <a:lnTo>
                  <a:pt x="532169" y="158990"/>
                </a:lnTo>
                <a:lnTo>
                  <a:pt x="490889" y="181113"/>
                </a:lnTo>
                <a:lnTo>
                  <a:pt x="450913" y="204472"/>
                </a:lnTo>
                <a:lnTo>
                  <a:pt x="412289" y="229030"/>
                </a:lnTo>
                <a:lnTo>
                  <a:pt x="375066" y="254749"/>
                </a:lnTo>
                <a:lnTo>
                  <a:pt x="339296" y="281593"/>
                </a:lnTo>
                <a:lnTo>
                  <a:pt x="305026" y="309523"/>
                </a:lnTo>
                <a:lnTo>
                  <a:pt x="272306" y="338503"/>
                </a:lnTo>
                <a:lnTo>
                  <a:pt x="241186" y="368494"/>
                </a:lnTo>
                <a:lnTo>
                  <a:pt x="211716" y="399461"/>
                </a:lnTo>
                <a:lnTo>
                  <a:pt x="183944" y="431364"/>
                </a:lnTo>
                <a:lnTo>
                  <a:pt x="157920" y="464168"/>
                </a:lnTo>
                <a:lnTo>
                  <a:pt x="133694" y="497834"/>
                </a:lnTo>
                <a:lnTo>
                  <a:pt x="111316" y="532325"/>
                </a:lnTo>
                <a:lnTo>
                  <a:pt x="90833" y="567604"/>
                </a:lnTo>
                <a:lnTo>
                  <a:pt x="72297" y="603633"/>
                </a:lnTo>
                <a:lnTo>
                  <a:pt x="55756" y="640376"/>
                </a:lnTo>
                <a:lnTo>
                  <a:pt x="41260" y="677794"/>
                </a:lnTo>
                <a:lnTo>
                  <a:pt x="28859" y="715850"/>
                </a:lnTo>
                <a:lnTo>
                  <a:pt x="18601" y="754508"/>
                </a:lnTo>
                <a:lnTo>
                  <a:pt x="10537" y="793729"/>
                </a:lnTo>
                <a:lnTo>
                  <a:pt x="4716" y="833476"/>
                </a:lnTo>
                <a:lnTo>
                  <a:pt x="1187" y="873712"/>
                </a:lnTo>
                <a:lnTo>
                  <a:pt x="0" y="914400"/>
                </a:lnTo>
                <a:lnTo>
                  <a:pt x="1187" y="955087"/>
                </a:lnTo>
                <a:lnTo>
                  <a:pt x="4716" y="995323"/>
                </a:lnTo>
                <a:lnTo>
                  <a:pt x="10537" y="1035070"/>
                </a:lnTo>
                <a:lnTo>
                  <a:pt x="18601" y="1074291"/>
                </a:lnTo>
                <a:lnTo>
                  <a:pt x="28859" y="1112949"/>
                </a:lnTo>
                <a:lnTo>
                  <a:pt x="41260" y="1151005"/>
                </a:lnTo>
                <a:lnTo>
                  <a:pt x="55756" y="1188423"/>
                </a:lnTo>
                <a:lnTo>
                  <a:pt x="72297" y="1225166"/>
                </a:lnTo>
                <a:lnTo>
                  <a:pt x="90833" y="1261195"/>
                </a:lnTo>
                <a:lnTo>
                  <a:pt x="111316" y="1296474"/>
                </a:lnTo>
                <a:lnTo>
                  <a:pt x="133694" y="1330965"/>
                </a:lnTo>
                <a:lnTo>
                  <a:pt x="157920" y="1364631"/>
                </a:lnTo>
                <a:lnTo>
                  <a:pt x="183944" y="1397435"/>
                </a:lnTo>
                <a:lnTo>
                  <a:pt x="211716" y="1429338"/>
                </a:lnTo>
                <a:lnTo>
                  <a:pt x="241186" y="1460305"/>
                </a:lnTo>
                <a:lnTo>
                  <a:pt x="272306" y="1490296"/>
                </a:lnTo>
                <a:lnTo>
                  <a:pt x="305026" y="1519276"/>
                </a:lnTo>
                <a:lnTo>
                  <a:pt x="339296" y="1547206"/>
                </a:lnTo>
                <a:lnTo>
                  <a:pt x="375066" y="1574050"/>
                </a:lnTo>
                <a:lnTo>
                  <a:pt x="412289" y="1599769"/>
                </a:lnTo>
                <a:lnTo>
                  <a:pt x="450913" y="1624327"/>
                </a:lnTo>
                <a:lnTo>
                  <a:pt x="490889" y="1647686"/>
                </a:lnTo>
                <a:lnTo>
                  <a:pt x="532169" y="1669809"/>
                </a:lnTo>
                <a:lnTo>
                  <a:pt x="574702" y="1690658"/>
                </a:lnTo>
                <a:lnTo>
                  <a:pt x="618439" y="1710196"/>
                </a:lnTo>
                <a:lnTo>
                  <a:pt x="663331" y="1728386"/>
                </a:lnTo>
                <a:lnTo>
                  <a:pt x="709328" y="1745191"/>
                </a:lnTo>
                <a:lnTo>
                  <a:pt x="756381" y="1760572"/>
                </a:lnTo>
                <a:lnTo>
                  <a:pt x="804439" y="1774493"/>
                </a:lnTo>
                <a:lnTo>
                  <a:pt x="853455" y="1786916"/>
                </a:lnTo>
                <a:lnTo>
                  <a:pt x="903378" y="1797804"/>
                </a:lnTo>
                <a:lnTo>
                  <a:pt x="954159" y="1807119"/>
                </a:lnTo>
                <a:lnTo>
                  <a:pt x="1005748" y="1814824"/>
                </a:lnTo>
                <a:lnTo>
                  <a:pt x="1058096" y="1820882"/>
                </a:lnTo>
                <a:lnTo>
                  <a:pt x="1111154" y="1825256"/>
                </a:lnTo>
                <a:lnTo>
                  <a:pt x="1164871" y="1827907"/>
                </a:lnTo>
                <a:lnTo>
                  <a:pt x="1219200" y="1828800"/>
                </a:lnTo>
                <a:lnTo>
                  <a:pt x="1273528" y="1827907"/>
                </a:lnTo>
                <a:lnTo>
                  <a:pt x="1327245" y="1825256"/>
                </a:lnTo>
                <a:lnTo>
                  <a:pt x="1380303" y="1820882"/>
                </a:lnTo>
                <a:lnTo>
                  <a:pt x="1432651" y="1814824"/>
                </a:lnTo>
                <a:lnTo>
                  <a:pt x="1484240" y="1807119"/>
                </a:lnTo>
                <a:lnTo>
                  <a:pt x="1535021" y="1797804"/>
                </a:lnTo>
                <a:lnTo>
                  <a:pt x="1584944" y="1786916"/>
                </a:lnTo>
                <a:lnTo>
                  <a:pt x="1633960" y="1774493"/>
                </a:lnTo>
                <a:lnTo>
                  <a:pt x="1682018" y="1760572"/>
                </a:lnTo>
                <a:lnTo>
                  <a:pt x="1729071" y="1745191"/>
                </a:lnTo>
                <a:lnTo>
                  <a:pt x="1775068" y="1728386"/>
                </a:lnTo>
                <a:lnTo>
                  <a:pt x="1819960" y="1710196"/>
                </a:lnTo>
                <a:lnTo>
                  <a:pt x="1863697" y="1690658"/>
                </a:lnTo>
                <a:lnTo>
                  <a:pt x="1906230" y="1669809"/>
                </a:lnTo>
                <a:lnTo>
                  <a:pt x="1947510" y="1647686"/>
                </a:lnTo>
                <a:lnTo>
                  <a:pt x="1987486" y="1624327"/>
                </a:lnTo>
                <a:lnTo>
                  <a:pt x="2026111" y="1599769"/>
                </a:lnTo>
                <a:lnTo>
                  <a:pt x="2063333" y="1574050"/>
                </a:lnTo>
                <a:lnTo>
                  <a:pt x="2099103" y="1547206"/>
                </a:lnTo>
                <a:lnTo>
                  <a:pt x="2133373" y="1519276"/>
                </a:lnTo>
                <a:lnTo>
                  <a:pt x="2166093" y="1490296"/>
                </a:lnTo>
                <a:lnTo>
                  <a:pt x="2197213" y="1460305"/>
                </a:lnTo>
                <a:lnTo>
                  <a:pt x="2226683" y="1429338"/>
                </a:lnTo>
                <a:lnTo>
                  <a:pt x="2254455" y="1397435"/>
                </a:lnTo>
                <a:lnTo>
                  <a:pt x="2280479" y="1364631"/>
                </a:lnTo>
                <a:lnTo>
                  <a:pt x="2304705" y="1330965"/>
                </a:lnTo>
                <a:lnTo>
                  <a:pt x="2327083" y="1296474"/>
                </a:lnTo>
                <a:lnTo>
                  <a:pt x="2347566" y="1261195"/>
                </a:lnTo>
                <a:lnTo>
                  <a:pt x="2366102" y="1225166"/>
                </a:lnTo>
                <a:lnTo>
                  <a:pt x="2382643" y="1188423"/>
                </a:lnTo>
                <a:lnTo>
                  <a:pt x="2397139" y="1151005"/>
                </a:lnTo>
                <a:lnTo>
                  <a:pt x="2409540" y="1112949"/>
                </a:lnTo>
                <a:lnTo>
                  <a:pt x="2419798" y="1074291"/>
                </a:lnTo>
                <a:lnTo>
                  <a:pt x="2427862" y="1035070"/>
                </a:lnTo>
                <a:lnTo>
                  <a:pt x="2433683" y="995323"/>
                </a:lnTo>
                <a:lnTo>
                  <a:pt x="2437212" y="955087"/>
                </a:lnTo>
                <a:lnTo>
                  <a:pt x="2438400" y="914400"/>
                </a:lnTo>
                <a:close/>
              </a:path>
            </a:pathLst>
          </a:custGeom>
          <a:solidFill>
            <a:srgbClr val="BAE0E3"/>
          </a:solidFill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3" name="object 3"/>
          <p:cNvSpPr/>
          <p:nvPr/>
        </p:nvSpPr>
        <p:spPr>
          <a:xfrm>
            <a:off x="4213413" y="2218766"/>
            <a:ext cx="2151529" cy="1613647"/>
          </a:xfrm>
          <a:custGeom>
            <a:avLst/>
            <a:gdLst/>
            <a:ahLst/>
            <a:cxnLst/>
            <a:rect l="l" t="t" r="r" b="b"/>
            <a:pathLst>
              <a:path w="2438400" h="1828800">
                <a:moveTo>
                  <a:pt x="1219199" y="0"/>
                </a:moveTo>
                <a:lnTo>
                  <a:pt x="1164871" y="892"/>
                </a:lnTo>
                <a:lnTo>
                  <a:pt x="1111154" y="3543"/>
                </a:lnTo>
                <a:lnTo>
                  <a:pt x="1058096" y="7917"/>
                </a:lnTo>
                <a:lnTo>
                  <a:pt x="1005748" y="13975"/>
                </a:lnTo>
                <a:lnTo>
                  <a:pt x="954159" y="21680"/>
                </a:lnTo>
                <a:lnTo>
                  <a:pt x="903378" y="30996"/>
                </a:lnTo>
                <a:lnTo>
                  <a:pt x="853455" y="41883"/>
                </a:lnTo>
                <a:lnTo>
                  <a:pt x="804439" y="54306"/>
                </a:lnTo>
                <a:lnTo>
                  <a:pt x="756381" y="68227"/>
                </a:lnTo>
                <a:lnTo>
                  <a:pt x="709328" y="83608"/>
                </a:lnTo>
                <a:lnTo>
                  <a:pt x="663331" y="100413"/>
                </a:lnTo>
                <a:lnTo>
                  <a:pt x="618439" y="118603"/>
                </a:lnTo>
                <a:lnTo>
                  <a:pt x="574702" y="138141"/>
                </a:lnTo>
                <a:lnTo>
                  <a:pt x="532169" y="158990"/>
                </a:lnTo>
                <a:lnTo>
                  <a:pt x="490889" y="181113"/>
                </a:lnTo>
                <a:lnTo>
                  <a:pt x="450913" y="204472"/>
                </a:lnTo>
                <a:lnTo>
                  <a:pt x="412289" y="229030"/>
                </a:lnTo>
                <a:lnTo>
                  <a:pt x="375066" y="254749"/>
                </a:lnTo>
                <a:lnTo>
                  <a:pt x="339296" y="281593"/>
                </a:lnTo>
                <a:lnTo>
                  <a:pt x="305026" y="309523"/>
                </a:lnTo>
                <a:lnTo>
                  <a:pt x="272306" y="338503"/>
                </a:lnTo>
                <a:lnTo>
                  <a:pt x="241186" y="368494"/>
                </a:lnTo>
                <a:lnTo>
                  <a:pt x="211716" y="399461"/>
                </a:lnTo>
                <a:lnTo>
                  <a:pt x="183944" y="431364"/>
                </a:lnTo>
                <a:lnTo>
                  <a:pt x="157920" y="464168"/>
                </a:lnTo>
                <a:lnTo>
                  <a:pt x="133694" y="497834"/>
                </a:lnTo>
                <a:lnTo>
                  <a:pt x="111316" y="532325"/>
                </a:lnTo>
                <a:lnTo>
                  <a:pt x="90833" y="567604"/>
                </a:lnTo>
                <a:lnTo>
                  <a:pt x="72297" y="603633"/>
                </a:lnTo>
                <a:lnTo>
                  <a:pt x="55756" y="640376"/>
                </a:lnTo>
                <a:lnTo>
                  <a:pt x="41260" y="677794"/>
                </a:lnTo>
                <a:lnTo>
                  <a:pt x="28859" y="715850"/>
                </a:lnTo>
                <a:lnTo>
                  <a:pt x="18601" y="754508"/>
                </a:lnTo>
                <a:lnTo>
                  <a:pt x="10537" y="793729"/>
                </a:lnTo>
                <a:lnTo>
                  <a:pt x="4716" y="833476"/>
                </a:lnTo>
                <a:lnTo>
                  <a:pt x="1187" y="873712"/>
                </a:lnTo>
                <a:lnTo>
                  <a:pt x="0" y="914399"/>
                </a:lnTo>
                <a:lnTo>
                  <a:pt x="1187" y="955087"/>
                </a:lnTo>
                <a:lnTo>
                  <a:pt x="4716" y="995323"/>
                </a:lnTo>
                <a:lnTo>
                  <a:pt x="10537" y="1035070"/>
                </a:lnTo>
                <a:lnTo>
                  <a:pt x="18601" y="1074291"/>
                </a:lnTo>
                <a:lnTo>
                  <a:pt x="28859" y="1112949"/>
                </a:lnTo>
                <a:lnTo>
                  <a:pt x="41260" y="1151005"/>
                </a:lnTo>
                <a:lnTo>
                  <a:pt x="55756" y="1188423"/>
                </a:lnTo>
                <a:lnTo>
                  <a:pt x="72297" y="1225166"/>
                </a:lnTo>
                <a:lnTo>
                  <a:pt x="90833" y="1261195"/>
                </a:lnTo>
                <a:lnTo>
                  <a:pt x="111316" y="1296474"/>
                </a:lnTo>
                <a:lnTo>
                  <a:pt x="133694" y="1330965"/>
                </a:lnTo>
                <a:lnTo>
                  <a:pt x="157920" y="1364631"/>
                </a:lnTo>
                <a:lnTo>
                  <a:pt x="183944" y="1397435"/>
                </a:lnTo>
                <a:lnTo>
                  <a:pt x="211716" y="1429338"/>
                </a:lnTo>
                <a:lnTo>
                  <a:pt x="241186" y="1460305"/>
                </a:lnTo>
                <a:lnTo>
                  <a:pt x="272306" y="1490296"/>
                </a:lnTo>
                <a:lnTo>
                  <a:pt x="305026" y="1519276"/>
                </a:lnTo>
                <a:lnTo>
                  <a:pt x="339296" y="1547206"/>
                </a:lnTo>
                <a:lnTo>
                  <a:pt x="375066" y="1574050"/>
                </a:lnTo>
                <a:lnTo>
                  <a:pt x="412289" y="1599769"/>
                </a:lnTo>
                <a:lnTo>
                  <a:pt x="450913" y="1624327"/>
                </a:lnTo>
                <a:lnTo>
                  <a:pt x="490889" y="1647686"/>
                </a:lnTo>
                <a:lnTo>
                  <a:pt x="532169" y="1669809"/>
                </a:lnTo>
                <a:lnTo>
                  <a:pt x="574702" y="1690658"/>
                </a:lnTo>
                <a:lnTo>
                  <a:pt x="618439" y="1710196"/>
                </a:lnTo>
                <a:lnTo>
                  <a:pt x="663331" y="1728386"/>
                </a:lnTo>
                <a:lnTo>
                  <a:pt x="709328" y="1745191"/>
                </a:lnTo>
                <a:lnTo>
                  <a:pt x="756381" y="1760572"/>
                </a:lnTo>
                <a:lnTo>
                  <a:pt x="804439" y="1774493"/>
                </a:lnTo>
                <a:lnTo>
                  <a:pt x="853455" y="1786916"/>
                </a:lnTo>
                <a:lnTo>
                  <a:pt x="903378" y="1797803"/>
                </a:lnTo>
                <a:lnTo>
                  <a:pt x="954159" y="1807119"/>
                </a:lnTo>
                <a:lnTo>
                  <a:pt x="1005748" y="1814824"/>
                </a:lnTo>
                <a:lnTo>
                  <a:pt x="1058096" y="1820882"/>
                </a:lnTo>
                <a:lnTo>
                  <a:pt x="1111154" y="1825256"/>
                </a:lnTo>
                <a:lnTo>
                  <a:pt x="1164871" y="1827907"/>
                </a:lnTo>
                <a:lnTo>
                  <a:pt x="1219199" y="1828799"/>
                </a:lnTo>
                <a:lnTo>
                  <a:pt x="1273528" y="1827907"/>
                </a:lnTo>
                <a:lnTo>
                  <a:pt x="1327245" y="1825256"/>
                </a:lnTo>
                <a:lnTo>
                  <a:pt x="1380303" y="1820882"/>
                </a:lnTo>
                <a:lnTo>
                  <a:pt x="1432651" y="1814824"/>
                </a:lnTo>
                <a:lnTo>
                  <a:pt x="1484240" y="1807119"/>
                </a:lnTo>
                <a:lnTo>
                  <a:pt x="1535021" y="1797803"/>
                </a:lnTo>
                <a:lnTo>
                  <a:pt x="1584944" y="1786916"/>
                </a:lnTo>
                <a:lnTo>
                  <a:pt x="1633959" y="1774493"/>
                </a:lnTo>
                <a:lnTo>
                  <a:pt x="1682018" y="1760572"/>
                </a:lnTo>
                <a:lnTo>
                  <a:pt x="1729071" y="1745191"/>
                </a:lnTo>
                <a:lnTo>
                  <a:pt x="1775068" y="1728386"/>
                </a:lnTo>
                <a:lnTo>
                  <a:pt x="1819960" y="1710196"/>
                </a:lnTo>
                <a:lnTo>
                  <a:pt x="1863697" y="1690658"/>
                </a:lnTo>
                <a:lnTo>
                  <a:pt x="1906230" y="1669809"/>
                </a:lnTo>
                <a:lnTo>
                  <a:pt x="1947510" y="1647686"/>
                </a:lnTo>
                <a:lnTo>
                  <a:pt x="1987486" y="1624327"/>
                </a:lnTo>
                <a:lnTo>
                  <a:pt x="2026110" y="1599769"/>
                </a:lnTo>
                <a:lnTo>
                  <a:pt x="2063333" y="1574050"/>
                </a:lnTo>
                <a:lnTo>
                  <a:pt x="2099103" y="1547206"/>
                </a:lnTo>
                <a:lnTo>
                  <a:pt x="2133373" y="1519276"/>
                </a:lnTo>
                <a:lnTo>
                  <a:pt x="2166093" y="1490296"/>
                </a:lnTo>
                <a:lnTo>
                  <a:pt x="2197213" y="1460305"/>
                </a:lnTo>
                <a:lnTo>
                  <a:pt x="2226683" y="1429338"/>
                </a:lnTo>
                <a:lnTo>
                  <a:pt x="2254455" y="1397435"/>
                </a:lnTo>
                <a:lnTo>
                  <a:pt x="2280478" y="1364631"/>
                </a:lnTo>
                <a:lnTo>
                  <a:pt x="2304704" y="1330965"/>
                </a:lnTo>
                <a:lnTo>
                  <a:pt x="2327083" y="1296474"/>
                </a:lnTo>
                <a:lnTo>
                  <a:pt x="2347566" y="1261195"/>
                </a:lnTo>
                <a:lnTo>
                  <a:pt x="2366102" y="1225166"/>
                </a:lnTo>
                <a:lnTo>
                  <a:pt x="2382643" y="1188423"/>
                </a:lnTo>
                <a:lnTo>
                  <a:pt x="2397139" y="1151005"/>
                </a:lnTo>
                <a:lnTo>
                  <a:pt x="2409540" y="1112949"/>
                </a:lnTo>
                <a:lnTo>
                  <a:pt x="2419797" y="1074291"/>
                </a:lnTo>
                <a:lnTo>
                  <a:pt x="2427862" y="1035070"/>
                </a:lnTo>
                <a:lnTo>
                  <a:pt x="2433683" y="995323"/>
                </a:lnTo>
                <a:lnTo>
                  <a:pt x="2437212" y="955087"/>
                </a:lnTo>
                <a:lnTo>
                  <a:pt x="2438399" y="914399"/>
                </a:lnTo>
                <a:lnTo>
                  <a:pt x="2437212" y="873712"/>
                </a:lnTo>
                <a:lnTo>
                  <a:pt x="2433683" y="833476"/>
                </a:lnTo>
                <a:lnTo>
                  <a:pt x="2427862" y="793729"/>
                </a:lnTo>
                <a:lnTo>
                  <a:pt x="2419797" y="754508"/>
                </a:lnTo>
                <a:lnTo>
                  <a:pt x="2409540" y="715850"/>
                </a:lnTo>
                <a:lnTo>
                  <a:pt x="2397139" y="677794"/>
                </a:lnTo>
                <a:lnTo>
                  <a:pt x="2382643" y="640376"/>
                </a:lnTo>
                <a:lnTo>
                  <a:pt x="2366102" y="603633"/>
                </a:lnTo>
                <a:lnTo>
                  <a:pt x="2347566" y="567604"/>
                </a:lnTo>
                <a:lnTo>
                  <a:pt x="2327083" y="532325"/>
                </a:lnTo>
                <a:lnTo>
                  <a:pt x="2304704" y="497834"/>
                </a:lnTo>
                <a:lnTo>
                  <a:pt x="2280478" y="464168"/>
                </a:lnTo>
                <a:lnTo>
                  <a:pt x="2254455" y="431364"/>
                </a:lnTo>
                <a:lnTo>
                  <a:pt x="2226683" y="399461"/>
                </a:lnTo>
                <a:lnTo>
                  <a:pt x="2197213" y="368494"/>
                </a:lnTo>
                <a:lnTo>
                  <a:pt x="2166093" y="338503"/>
                </a:lnTo>
                <a:lnTo>
                  <a:pt x="2133373" y="309523"/>
                </a:lnTo>
                <a:lnTo>
                  <a:pt x="2099103" y="281593"/>
                </a:lnTo>
                <a:lnTo>
                  <a:pt x="2063333" y="254749"/>
                </a:lnTo>
                <a:lnTo>
                  <a:pt x="2026110" y="229030"/>
                </a:lnTo>
                <a:lnTo>
                  <a:pt x="1987486" y="204472"/>
                </a:lnTo>
                <a:lnTo>
                  <a:pt x="1947510" y="181113"/>
                </a:lnTo>
                <a:lnTo>
                  <a:pt x="1906230" y="158990"/>
                </a:lnTo>
                <a:lnTo>
                  <a:pt x="1863697" y="138141"/>
                </a:lnTo>
                <a:lnTo>
                  <a:pt x="1819960" y="118603"/>
                </a:lnTo>
                <a:lnTo>
                  <a:pt x="1775068" y="100413"/>
                </a:lnTo>
                <a:lnTo>
                  <a:pt x="1729071" y="83608"/>
                </a:lnTo>
                <a:lnTo>
                  <a:pt x="1682018" y="68227"/>
                </a:lnTo>
                <a:lnTo>
                  <a:pt x="1633959" y="54306"/>
                </a:lnTo>
                <a:lnTo>
                  <a:pt x="1584944" y="41883"/>
                </a:lnTo>
                <a:lnTo>
                  <a:pt x="1535021" y="30996"/>
                </a:lnTo>
                <a:lnTo>
                  <a:pt x="1484240" y="21680"/>
                </a:lnTo>
                <a:lnTo>
                  <a:pt x="1432651" y="13975"/>
                </a:lnTo>
                <a:lnTo>
                  <a:pt x="1380303" y="7917"/>
                </a:lnTo>
                <a:lnTo>
                  <a:pt x="1327245" y="3543"/>
                </a:lnTo>
                <a:lnTo>
                  <a:pt x="1273528" y="892"/>
                </a:lnTo>
                <a:lnTo>
                  <a:pt x="1219199" y="0"/>
                </a:lnTo>
                <a:close/>
              </a:path>
            </a:pathLst>
          </a:custGeom>
          <a:ln w="9524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4" name="object 4"/>
          <p:cNvSpPr txBox="1"/>
          <p:nvPr/>
        </p:nvSpPr>
        <p:spPr>
          <a:xfrm>
            <a:off x="4468456" y="2765611"/>
            <a:ext cx="1642782" cy="500038"/>
          </a:xfrm>
          <a:prstGeom prst="rect">
            <a:avLst/>
          </a:prstGeom>
        </p:spPr>
        <p:txBody>
          <a:bodyPr vert="horz" wrap="square" lIns="0" tIns="11205" rIns="0" bIns="0" rtlCol="0">
            <a:spAutoFit/>
          </a:bodyPr>
          <a:lstStyle/>
          <a:p>
            <a:pPr marL="523282" marR="4483" indent="-512636">
              <a:spcBef>
                <a:spcPts val="88"/>
              </a:spcBef>
            </a:pPr>
            <a:r>
              <a:rPr sz="1588" spc="-4" dirty="0">
                <a:solidFill>
                  <a:srgbClr val="FF6500"/>
                </a:solidFill>
                <a:latin typeface="Times New Roman"/>
                <a:cs typeface="Times New Roman"/>
              </a:rPr>
              <a:t>Result Management  System</a:t>
            </a:r>
            <a:endParaRPr sz="1588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521319" y="1334845"/>
            <a:ext cx="1154766" cy="255677"/>
          </a:xfrm>
          <a:prstGeom prst="rect">
            <a:avLst/>
          </a:prstGeom>
        </p:spPr>
        <p:txBody>
          <a:bodyPr vert="horz" wrap="square" lIns="0" tIns="11205" rIns="0" bIns="0" rtlCol="0">
            <a:spAutoFit/>
          </a:bodyPr>
          <a:lstStyle/>
          <a:p>
            <a:pPr marL="11206">
              <a:spcBef>
                <a:spcPts val="88"/>
              </a:spcBef>
            </a:pPr>
            <a:r>
              <a:rPr sz="1588" spc="-4" dirty="0">
                <a:latin typeface="Times New Roman"/>
                <a:cs typeface="Times New Roman"/>
              </a:rPr>
              <a:t>Administrator</a:t>
            </a:r>
            <a:endParaRPr sz="1588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058815" y="1313329"/>
            <a:ext cx="1036545" cy="500038"/>
          </a:xfrm>
          <a:prstGeom prst="rect">
            <a:avLst/>
          </a:prstGeom>
        </p:spPr>
        <p:txBody>
          <a:bodyPr vert="horz" wrap="square" lIns="0" tIns="11205" rIns="0" bIns="0" rtlCol="0">
            <a:spAutoFit/>
          </a:bodyPr>
          <a:lstStyle/>
          <a:p>
            <a:pPr marL="11206" marR="4483">
              <a:spcBef>
                <a:spcPts val="88"/>
              </a:spcBef>
            </a:pPr>
            <a:r>
              <a:rPr sz="1588" spc="-4" dirty="0">
                <a:latin typeface="Times New Roman"/>
                <a:cs typeface="Times New Roman"/>
              </a:rPr>
              <a:t>Marks</a:t>
            </a:r>
            <a:r>
              <a:rPr sz="1588" spc="-62" dirty="0">
                <a:latin typeface="Times New Roman"/>
                <a:cs typeface="Times New Roman"/>
              </a:rPr>
              <a:t> </a:t>
            </a:r>
            <a:r>
              <a:rPr sz="1588" spc="-4" dirty="0">
                <a:latin typeface="Times New Roman"/>
                <a:cs typeface="Times New Roman"/>
              </a:rPr>
              <a:t>Entry  Operator</a:t>
            </a:r>
            <a:endParaRPr sz="1588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467530" y="5078505"/>
            <a:ext cx="1653988" cy="500038"/>
          </a:xfrm>
          <a:prstGeom prst="rect">
            <a:avLst/>
          </a:prstGeom>
        </p:spPr>
        <p:txBody>
          <a:bodyPr vert="horz" wrap="square" lIns="0" tIns="11205" rIns="0" bIns="0" rtlCol="0">
            <a:spAutoFit/>
          </a:bodyPr>
          <a:lstStyle/>
          <a:p>
            <a:pPr marL="11206" marR="4483">
              <a:spcBef>
                <a:spcPts val="88"/>
              </a:spcBef>
            </a:pPr>
            <a:r>
              <a:rPr sz="1588" spc="-4" dirty="0">
                <a:latin typeface="Times New Roman"/>
                <a:cs typeface="Times New Roman"/>
              </a:rPr>
              <a:t>Student Information  Reports</a:t>
            </a:r>
            <a:r>
              <a:rPr sz="1588" spc="-12" dirty="0">
                <a:latin typeface="Times New Roman"/>
                <a:cs typeface="Times New Roman"/>
              </a:rPr>
              <a:t> </a:t>
            </a:r>
            <a:r>
              <a:rPr sz="1588" spc="-4" dirty="0">
                <a:latin typeface="Times New Roman"/>
                <a:cs typeface="Times New Roman"/>
              </a:rPr>
              <a:t>generated</a:t>
            </a:r>
            <a:endParaRPr sz="1588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033228" y="5078504"/>
            <a:ext cx="1761565" cy="255677"/>
          </a:xfrm>
          <a:prstGeom prst="rect">
            <a:avLst/>
          </a:prstGeom>
        </p:spPr>
        <p:txBody>
          <a:bodyPr vert="horz" wrap="square" lIns="0" tIns="11205" rIns="0" bIns="0" rtlCol="0">
            <a:spAutoFit/>
          </a:bodyPr>
          <a:lstStyle/>
          <a:p>
            <a:pPr marL="11206">
              <a:spcBef>
                <a:spcPts val="88"/>
              </a:spcBef>
            </a:pPr>
            <a:r>
              <a:rPr sz="1588" spc="-4" dirty="0">
                <a:latin typeface="Times New Roman"/>
                <a:cs typeface="Times New Roman"/>
              </a:rPr>
              <a:t>Mark sheet</a:t>
            </a:r>
            <a:r>
              <a:rPr sz="1588" spc="-18" dirty="0">
                <a:latin typeface="Times New Roman"/>
                <a:cs typeface="Times New Roman"/>
              </a:rPr>
              <a:t> </a:t>
            </a:r>
            <a:r>
              <a:rPr sz="1588" spc="-4" dirty="0">
                <a:latin typeface="Times New Roman"/>
                <a:cs typeface="Times New Roman"/>
              </a:rPr>
              <a:t>generated</a:t>
            </a:r>
            <a:endParaRPr sz="1588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835592" y="4997822"/>
            <a:ext cx="1710018" cy="503213"/>
          </a:xfrm>
          <a:prstGeom prst="rect">
            <a:avLst/>
          </a:prstGeom>
        </p:spPr>
        <p:txBody>
          <a:bodyPr vert="horz" wrap="square" lIns="0" tIns="9523" rIns="0" bIns="0" rtlCol="0">
            <a:spAutoFit/>
          </a:bodyPr>
          <a:lstStyle/>
          <a:p>
            <a:pPr marL="11206" marR="4483">
              <a:lnSpc>
                <a:spcPct val="100600"/>
              </a:lnSpc>
              <a:spcBef>
                <a:spcPts val="75"/>
              </a:spcBef>
            </a:pPr>
            <a:r>
              <a:rPr sz="1588" spc="-4" dirty="0">
                <a:latin typeface="Times New Roman"/>
                <a:cs typeface="Times New Roman"/>
              </a:rPr>
              <a:t>Student performance  Reports</a:t>
            </a:r>
            <a:r>
              <a:rPr sz="1588" spc="-12" dirty="0">
                <a:latin typeface="Times New Roman"/>
                <a:cs typeface="Times New Roman"/>
              </a:rPr>
              <a:t> </a:t>
            </a:r>
            <a:r>
              <a:rPr sz="1588" spc="-4" dirty="0">
                <a:latin typeface="Times New Roman"/>
                <a:cs typeface="Times New Roman"/>
              </a:rPr>
              <a:t>generated</a:t>
            </a:r>
            <a:endParaRPr sz="1588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484587" y="1501589"/>
            <a:ext cx="1641662" cy="503213"/>
          </a:xfrm>
          <a:prstGeom prst="rect">
            <a:avLst/>
          </a:prstGeom>
        </p:spPr>
        <p:txBody>
          <a:bodyPr vert="horz" wrap="square" lIns="0" tIns="9523" rIns="0" bIns="0" rtlCol="0">
            <a:spAutoFit/>
          </a:bodyPr>
          <a:lstStyle/>
          <a:p>
            <a:pPr marL="11206" marR="4483">
              <a:lnSpc>
                <a:spcPct val="100600"/>
              </a:lnSpc>
              <a:spcBef>
                <a:spcPts val="75"/>
              </a:spcBef>
            </a:pPr>
            <a:r>
              <a:rPr sz="1588" spc="-4" dirty="0">
                <a:latin typeface="Times New Roman"/>
                <a:cs typeface="Times New Roman"/>
              </a:rPr>
              <a:t>Subject</a:t>
            </a:r>
            <a:r>
              <a:rPr sz="1588" spc="-35" dirty="0">
                <a:latin typeface="Times New Roman"/>
                <a:cs typeface="Times New Roman"/>
              </a:rPr>
              <a:t> </a:t>
            </a:r>
            <a:r>
              <a:rPr sz="1588" spc="-4" dirty="0">
                <a:latin typeface="Times New Roman"/>
                <a:cs typeface="Times New Roman"/>
              </a:rPr>
              <a:t>Information  Entry</a:t>
            </a:r>
            <a:endParaRPr sz="1588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3402554" y="1609612"/>
            <a:ext cx="1013012" cy="945776"/>
          </a:xfrm>
          <a:custGeom>
            <a:avLst/>
            <a:gdLst/>
            <a:ahLst/>
            <a:cxnLst/>
            <a:rect l="l" t="t" r="r" b="b"/>
            <a:pathLst>
              <a:path w="1148080" h="1071880">
                <a:moveTo>
                  <a:pt x="1095308" y="1015189"/>
                </a:moveTo>
                <a:lnTo>
                  <a:pt x="7620" y="1524"/>
                </a:lnTo>
                <a:lnTo>
                  <a:pt x="4572" y="0"/>
                </a:lnTo>
                <a:lnTo>
                  <a:pt x="1524" y="1524"/>
                </a:lnTo>
                <a:lnTo>
                  <a:pt x="0" y="4572"/>
                </a:lnTo>
                <a:lnTo>
                  <a:pt x="1524" y="7620"/>
                </a:lnTo>
                <a:lnTo>
                  <a:pt x="1087926" y="1023005"/>
                </a:lnTo>
                <a:lnTo>
                  <a:pt x="1095308" y="1015189"/>
                </a:lnTo>
                <a:close/>
              </a:path>
              <a:path w="1148080" h="1071880">
                <a:moveTo>
                  <a:pt x="1106424" y="1059180"/>
                </a:moveTo>
                <a:lnTo>
                  <a:pt x="1106424" y="1027176"/>
                </a:lnTo>
                <a:lnTo>
                  <a:pt x="1104900" y="1031748"/>
                </a:lnTo>
                <a:lnTo>
                  <a:pt x="1101852" y="1033272"/>
                </a:lnTo>
                <a:lnTo>
                  <a:pt x="1097280" y="1031748"/>
                </a:lnTo>
                <a:lnTo>
                  <a:pt x="1087926" y="1023005"/>
                </a:lnTo>
                <a:lnTo>
                  <a:pt x="1065276" y="1046988"/>
                </a:lnTo>
                <a:lnTo>
                  <a:pt x="1106424" y="1059180"/>
                </a:lnTo>
                <a:close/>
              </a:path>
              <a:path w="1148080" h="1071880">
                <a:moveTo>
                  <a:pt x="1106424" y="1027176"/>
                </a:moveTo>
                <a:lnTo>
                  <a:pt x="1104900" y="1024128"/>
                </a:lnTo>
                <a:lnTo>
                  <a:pt x="1095308" y="1015189"/>
                </a:lnTo>
                <a:lnTo>
                  <a:pt x="1087926" y="1023005"/>
                </a:lnTo>
                <a:lnTo>
                  <a:pt x="1097280" y="1031748"/>
                </a:lnTo>
                <a:lnTo>
                  <a:pt x="1101852" y="1033272"/>
                </a:lnTo>
                <a:lnTo>
                  <a:pt x="1104900" y="1031748"/>
                </a:lnTo>
                <a:lnTo>
                  <a:pt x="1106424" y="1027176"/>
                </a:lnTo>
                <a:close/>
              </a:path>
              <a:path w="1148080" h="1071880">
                <a:moveTo>
                  <a:pt x="1147572" y="1071372"/>
                </a:moveTo>
                <a:lnTo>
                  <a:pt x="1117092" y="992124"/>
                </a:lnTo>
                <a:lnTo>
                  <a:pt x="1095308" y="1015189"/>
                </a:lnTo>
                <a:lnTo>
                  <a:pt x="1104900" y="1024128"/>
                </a:lnTo>
                <a:lnTo>
                  <a:pt x="1106424" y="1027176"/>
                </a:lnTo>
                <a:lnTo>
                  <a:pt x="1106424" y="1059180"/>
                </a:lnTo>
                <a:lnTo>
                  <a:pt x="1147572" y="107137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12" name="object 12"/>
          <p:cNvSpPr txBox="1"/>
          <p:nvPr/>
        </p:nvSpPr>
        <p:spPr>
          <a:xfrm>
            <a:off x="2131354" y="2442882"/>
            <a:ext cx="1653988" cy="503213"/>
          </a:xfrm>
          <a:prstGeom prst="rect">
            <a:avLst/>
          </a:prstGeom>
        </p:spPr>
        <p:txBody>
          <a:bodyPr vert="horz" wrap="square" lIns="0" tIns="9523" rIns="0" bIns="0" rtlCol="0">
            <a:spAutoFit/>
          </a:bodyPr>
          <a:lstStyle/>
          <a:p>
            <a:pPr marL="11206" marR="4483">
              <a:lnSpc>
                <a:spcPct val="100600"/>
              </a:lnSpc>
              <a:spcBef>
                <a:spcPts val="75"/>
              </a:spcBef>
            </a:pPr>
            <a:r>
              <a:rPr sz="1588" spc="-4" dirty="0">
                <a:latin typeface="Times New Roman"/>
                <a:cs typeface="Times New Roman"/>
              </a:rPr>
              <a:t>Student Information  Entry</a:t>
            </a:r>
            <a:endParaRPr sz="1588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6230471" y="1811318"/>
            <a:ext cx="1752600" cy="749112"/>
          </a:xfrm>
          <a:custGeom>
            <a:avLst/>
            <a:gdLst/>
            <a:ahLst/>
            <a:cxnLst/>
            <a:rect l="l" t="t" r="r" b="b"/>
            <a:pathLst>
              <a:path w="1986279" h="848994">
                <a:moveTo>
                  <a:pt x="68285" y="808781"/>
                </a:moveTo>
                <a:lnTo>
                  <a:pt x="54864" y="777240"/>
                </a:lnTo>
                <a:lnTo>
                  <a:pt x="0" y="842772"/>
                </a:lnTo>
                <a:lnTo>
                  <a:pt x="53340" y="846582"/>
                </a:lnTo>
                <a:lnTo>
                  <a:pt x="53340" y="819912"/>
                </a:lnTo>
                <a:lnTo>
                  <a:pt x="56388" y="813816"/>
                </a:lnTo>
                <a:lnTo>
                  <a:pt x="68285" y="808781"/>
                </a:lnTo>
                <a:close/>
              </a:path>
              <a:path w="1986279" h="848994">
                <a:moveTo>
                  <a:pt x="72279" y="818166"/>
                </a:moveTo>
                <a:lnTo>
                  <a:pt x="68285" y="808781"/>
                </a:lnTo>
                <a:lnTo>
                  <a:pt x="56388" y="813816"/>
                </a:lnTo>
                <a:lnTo>
                  <a:pt x="53340" y="819912"/>
                </a:lnTo>
                <a:lnTo>
                  <a:pt x="56388" y="822960"/>
                </a:lnTo>
                <a:lnTo>
                  <a:pt x="60960" y="822960"/>
                </a:lnTo>
                <a:lnTo>
                  <a:pt x="72279" y="818166"/>
                </a:lnTo>
                <a:close/>
              </a:path>
              <a:path w="1986279" h="848994">
                <a:moveTo>
                  <a:pt x="85344" y="848868"/>
                </a:moveTo>
                <a:lnTo>
                  <a:pt x="72279" y="818166"/>
                </a:lnTo>
                <a:lnTo>
                  <a:pt x="60960" y="822960"/>
                </a:lnTo>
                <a:lnTo>
                  <a:pt x="56388" y="822960"/>
                </a:lnTo>
                <a:lnTo>
                  <a:pt x="53340" y="819912"/>
                </a:lnTo>
                <a:lnTo>
                  <a:pt x="53340" y="846582"/>
                </a:lnTo>
                <a:lnTo>
                  <a:pt x="85344" y="848868"/>
                </a:lnTo>
                <a:close/>
              </a:path>
              <a:path w="1986279" h="848994">
                <a:moveTo>
                  <a:pt x="1985772" y="6096"/>
                </a:moveTo>
                <a:lnTo>
                  <a:pt x="1985772" y="3048"/>
                </a:lnTo>
                <a:lnTo>
                  <a:pt x="1982724" y="0"/>
                </a:lnTo>
                <a:lnTo>
                  <a:pt x="1979676" y="0"/>
                </a:lnTo>
                <a:lnTo>
                  <a:pt x="68285" y="808781"/>
                </a:lnTo>
                <a:lnTo>
                  <a:pt x="72279" y="818166"/>
                </a:lnTo>
                <a:lnTo>
                  <a:pt x="1982724" y="9144"/>
                </a:lnTo>
                <a:lnTo>
                  <a:pt x="1985772" y="609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14" name="object 14"/>
          <p:cNvSpPr txBox="1"/>
          <p:nvPr/>
        </p:nvSpPr>
        <p:spPr>
          <a:xfrm>
            <a:off x="6703357" y="2375646"/>
            <a:ext cx="1036545" cy="255677"/>
          </a:xfrm>
          <a:prstGeom prst="rect">
            <a:avLst/>
          </a:prstGeom>
        </p:spPr>
        <p:txBody>
          <a:bodyPr vert="horz" wrap="square" lIns="0" tIns="11205" rIns="0" bIns="0" rtlCol="0">
            <a:spAutoFit/>
          </a:bodyPr>
          <a:lstStyle/>
          <a:p>
            <a:pPr marL="11206">
              <a:spcBef>
                <a:spcPts val="88"/>
              </a:spcBef>
            </a:pPr>
            <a:r>
              <a:rPr sz="1588" spc="-4" dirty="0">
                <a:latin typeface="Times New Roman"/>
                <a:cs typeface="Times New Roman"/>
              </a:rPr>
              <a:t>Marks</a:t>
            </a:r>
            <a:r>
              <a:rPr sz="1588" spc="-49" dirty="0">
                <a:latin typeface="Times New Roman"/>
                <a:cs typeface="Times New Roman"/>
              </a:rPr>
              <a:t> </a:t>
            </a:r>
            <a:r>
              <a:rPr sz="1588" spc="-4" dirty="0">
                <a:latin typeface="Times New Roman"/>
                <a:cs typeface="Times New Roman"/>
              </a:rPr>
              <a:t>Entry</a:t>
            </a:r>
            <a:endParaRPr sz="1588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3940435" y="1542377"/>
            <a:ext cx="744071" cy="744071"/>
          </a:xfrm>
          <a:custGeom>
            <a:avLst/>
            <a:gdLst/>
            <a:ahLst/>
            <a:cxnLst/>
            <a:rect l="l" t="t" r="r" b="b"/>
            <a:pathLst>
              <a:path w="843279" h="843280">
                <a:moveTo>
                  <a:pt x="792471" y="784868"/>
                </a:moveTo>
                <a:lnTo>
                  <a:pt x="7620" y="1524"/>
                </a:lnTo>
                <a:lnTo>
                  <a:pt x="4572" y="0"/>
                </a:lnTo>
                <a:lnTo>
                  <a:pt x="1524" y="1524"/>
                </a:lnTo>
                <a:lnTo>
                  <a:pt x="0" y="4572"/>
                </a:lnTo>
                <a:lnTo>
                  <a:pt x="1524" y="7620"/>
                </a:lnTo>
                <a:lnTo>
                  <a:pt x="784868" y="792471"/>
                </a:lnTo>
                <a:lnTo>
                  <a:pt x="792471" y="784868"/>
                </a:lnTo>
                <a:close/>
              </a:path>
              <a:path w="843279" h="843280">
                <a:moveTo>
                  <a:pt x="803148" y="829314"/>
                </a:moveTo>
                <a:lnTo>
                  <a:pt x="803148" y="798576"/>
                </a:lnTo>
                <a:lnTo>
                  <a:pt x="801624" y="801624"/>
                </a:lnTo>
                <a:lnTo>
                  <a:pt x="798576" y="803148"/>
                </a:lnTo>
                <a:lnTo>
                  <a:pt x="794004" y="801624"/>
                </a:lnTo>
                <a:lnTo>
                  <a:pt x="784868" y="792471"/>
                </a:lnTo>
                <a:lnTo>
                  <a:pt x="762000" y="815340"/>
                </a:lnTo>
                <a:lnTo>
                  <a:pt x="803148" y="829314"/>
                </a:lnTo>
                <a:close/>
              </a:path>
              <a:path w="843279" h="843280">
                <a:moveTo>
                  <a:pt x="803148" y="798576"/>
                </a:moveTo>
                <a:lnTo>
                  <a:pt x="801624" y="794004"/>
                </a:lnTo>
                <a:lnTo>
                  <a:pt x="792471" y="784868"/>
                </a:lnTo>
                <a:lnTo>
                  <a:pt x="784868" y="792471"/>
                </a:lnTo>
                <a:lnTo>
                  <a:pt x="794004" y="801624"/>
                </a:lnTo>
                <a:lnTo>
                  <a:pt x="798576" y="803148"/>
                </a:lnTo>
                <a:lnTo>
                  <a:pt x="801624" y="801624"/>
                </a:lnTo>
                <a:lnTo>
                  <a:pt x="803148" y="798576"/>
                </a:lnTo>
                <a:close/>
              </a:path>
              <a:path w="843279" h="843280">
                <a:moveTo>
                  <a:pt x="842772" y="842772"/>
                </a:moveTo>
                <a:lnTo>
                  <a:pt x="815340" y="762000"/>
                </a:lnTo>
                <a:lnTo>
                  <a:pt x="792471" y="784868"/>
                </a:lnTo>
                <a:lnTo>
                  <a:pt x="801624" y="794004"/>
                </a:lnTo>
                <a:lnTo>
                  <a:pt x="803148" y="798576"/>
                </a:lnTo>
                <a:lnTo>
                  <a:pt x="803148" y="829314"/>
                </a:lnTo>
                <a:lnTo>
                  <a:pt x="842772" y="84277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16" name="object 16"/>
          <p:cNvSpPr/>
          <p:nvPr/>
        </p:nvSpPr>
        <p:spPr>
          <a:xfrm>
            <a:off x="3541060" y="3626672"/>
            <a:ext cx="945776" cy="1416424"/>
          </a:xfrm>
          <a:custGeom>
            <a:avLst/>
            <a:gdLst/>
            <a:ahLst/>
            <a:cxnLst/>
            <a:rect l="l" t="t" r="r" b="b"/>
            <a:pathLst>
              <a:path w="1071880" h="1605279">
                <a:moveTo>
                  <a:pt x="39106" y="1539233"/>
                </a:moveTo>
                <a:lnTo>
                  <a:pt x="10668" y="1520952"/>
                </a:lnTo>
                <a:lnTo>
                  <a:pt x="0" y="1604772"/>
                </a:lnTo>
                <a:lnTo>
                  <a:pt x="30480" y="1587354"/>
                </a:lnTo>
                <a:lnTo>
                  <a:pt x="30480" y="1552956"/>
                </a:lnTo>
                <a:lnTo>
                  <a:pt x="32004" y="1549908"/>
                </a:lnTo>
                <a:lnTo>
                  <a:pt x="39106" y="1539233"/>
                </a:lnTo>
                <a:close/>
              </a:path>
              <a:path w="1071880" h="1605279">
                <a:moveTo>
                  <a:pt x="46586" y="1544042"/>
                </a:moveTo>
                <a:lnTo>
                  <a:pt x="39106" y="1539233"/>
                </a:lnTo>
                <a:lnTo>
                  <a:pt x="32004" y="1549908"/>
                </a:lnTo>
                <a:lnTo>
                  <a:pt x="30480" y="1552956"/>
                </a:lnTo>
                <a:lnTo>
                  <a:pt x="32004" y="1556004"/>
                </a:lnTo>
                <a:lnTo>
                  <a:pt x="36576" y="1556004"/>
                </a:lnTo>
                <a:lnTo>
                  <a:pt x="39624" y="1554480"/>
                </a:lnTo>
                <a:lnTo>
                  <a:pt x="46586" y="1544042"/>
                </a:lnTo>
                <a:close/>
              </a:path>
              <a:path w="1071880" h="1605279">
                <a:moveTo>
                  <a:pt x="74676" y="1562100"/>
                </a:moveTo>
                <a:lnTo>
                  <a:pt x="46586" y="1544042"/>
                </a:lnTo>
                <a:lnTo>
                  <a:pt x="39624" y="1554480"/>
                </a:lnTo>
                <a:lnTo>
                  <a:pt x="36576" y="1556004"/>
                </a:lnTo>
                <a:lnTo>
                  <a:pt x="32004" y="1556004"/>
                </a:lnTo>
                <a:lnTo>
                  <a:pt x="30480" y="1552956"/>
                </a:lnTo>
                <a:lnTo>
                  <a:pt x="30480" y="1587354"/>
                </a:lnTo>
                <a:lnTo>
                  <a:pt x="74676" y="1562100"/>
                </a:lnTo>
                <a:close/>
              </a:path>
              <a:path w="1071880" h="1605279">
                <a:moveTo>
                  <a:pt x="1071372" y="7620"/>
                </a:moveTo>
                <a:lnTo>
                  <a:pt x="1071372" y="3048"/>
                </a:lnTo>
                <a:lnTo>
                  <a:pt x="1069848" y="0"/>
                </a:lnTo>
                <a:lnTo>
                  <a:pt x="1065276" y="0"/>
                </a:lnTo>
                <a:lnTo>
                  <a:pt x="1062228" y="1524"/>
                </a:lnTo>
                <a:lnTo>
                  <a:pt x="39106" y="1539233"/>
                </a:lnTo>
                <a:lnTo>
                  <a:pt x="46586" y="1544042"/>
                </a:lnTo>
                <a:lnTo>
                  <a:pt x="1071372" y="762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17" name="object 17"/>
          <p:cNvSpPr/>
          <p:nvPr/>
        </p:nvSpPr>
        <p:spPr>
          <a:xfrm>
            <a:off x="6159201" y="3559436"/>
            <a:ext cx="2492188" cy="1416424"/>
          </a:xfrm>
          <a:custGeom>
            <a:avLst/>
            <a:gdLst/>
            <a:ahLst/>
            <a:cxnLst/>
            <a:rect l="l" t="t" r="r" b="b"/>
            <a:pathLst>
              <a:path w="2824479" h="1605279">
                <a:moveTo>
                  <a:pt x="2759895" y="1563620"/>
                </a:moveTo>
                <a:lnTo>
                  <a:pt x="7620" y="0"/>
                </a:lnTo>
                <a:lnTo>
                  <a:pt x="3048" y="0"/>
                </a:lnTo>
                <a:lnTo>
                  <a:pt x="0" y="1524"/>
                </a:lnTo>
                <a:lnTo>
                  <a:pt x="0" y="6096"/>
                </a:lnTo>
                <a:lnTo>
                  <a:pt x="1524" y="9144"/>
                </a:lnTo>
                <a:lnTo>
                  <a:pt x="2755425" y="1571307"/>
                </a:lnTo>
                <a:lnTo>
                  <a:pt x="2759895" y="1563620"/>
                </a:lnTo>
                <a:close/>
              </a:path>
              <a:path w="2824479" h="1605279">
                <a:moveTo>
                  <a:pt x="2773680" y="1602077"/>
                </a:moveTo>
                <a:lnTo>
                  <a:pt x="2773680" y="1572768"/>
                </a:lnTo>
                <a:lnTo>
                  <a:pt x="2772156" y="1575816"/>
                </a:lnTo>
                <a:lnTo>
                  <a:pt x="2770632" y="1577340"/>
                </a:lnTo>
                <a:lnTo>
                  <a:pt x="2766060" y="1577340"/>
                </a:lnTo>
                <a:lnTo>
                  <a:pt x="2755425" y="1571307"/>
                </a:lnTo>
                <a:lnTo>
                  <a:pt x="2738628" y="1600200"/>
                </a:lnTo>
                <a:lnTo>
                  <a:pt x="2773680" y="1602077"/>
                </a:lnTo>
                <a:close/>
              </a:path>
              <a:path w="2824479" h="1605279">
                <a:moveTo>
                  <a:pt x="2773680" y="1572768"/>
                </a:moveTo>
                <a:lnTo>
                  <a:pt x="2770632" y="1569720"/>
                </a:lnTo>
                <a:lnTo>
                  <a:pt x="2759895" y="1563620"/>
                </a:lnTo>
                <a:lnTo>
                  <a:pt x="2755425" y="1571307"/>
                </a:lnTo>
                <a:lnTo>
                  <a:pt x="2766060" y="1577340"/>
                </a:lnTo>
                <a:lnTo>
                  <a:pt x="2770632" y="1577340"/>
                </a:lnTo>
                <a:lnTo>
                  <a:pt x="2772156" y="1575816"/>
                </a:lnTo>
                <a:lnTo>
                  <a:pt x="2773680" y="1572768"/>
                </a:lnTo>
                <a:close/>
              </a:path>
              <a:path w="2824479" h="1605279">
                <a:moveTo>
                  <a:pt x="2823972" y="1604772"/>
                </a:moveTo>
                <a:lnTo>
                  <a:pt x="2776728" y="1534668"/>
                </a:lnTo>
                <a:lnTo>
                  <a:pt x="2759895" y="1563620"/>
                </a:lnTo>
                <a:lnTo>
                  <a:pt x="2770632" y="1569720"/>
                </a:lnTo>
                <a:lnTo>
                  <a:pt x="2773680" y="1572768"/>
                </a:lnTo>
                <a:lnTo>
                  <a:pt x="2773680" y="1602077"/>
                </a:lnTo>
                <a:lnTo>
                  <a:pt x="2823972" y="160477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18" name="object 18"/>
          <p:cNvSpPr/>
          <p:nvPr/>
        </p:nvSpPr>
        <p:spPr>
          <a:xfrm>
            <a:off x="5486851" y="3895613"/>
            <a:ext cx="164166" cy="1147482"/>
          </a:xfrm>
          <a:custGeom>
            <a:avLst/>
            <a:gdLst/>
            <a:ahLst/>
            <a:cxnLst/>
            <a:rect l="l" t="t" r="r" b="b"/>
            <a:pathLst>
              <a:path w="186054" h="1300479">
                <a:moveTo>
                  <a:pt x="152425" y="1223220"/>
                </a:moveTo>
                <a:lnTo>
                  <a:pt x="9144" y="4572"/>
                </a:lnTo>
                <a:lnTo>
                  <a:pt x="7620" y="1524"/>
                </a:lnTo>
                <a:lnTo>
                  <a:pt x="4572" y="0"/>
                </a:lnTo>
                <a:lnTo>
                  <a:pt x="1524" y="1524"/>
                </a:lnTo>
                <a:lnTo>
                  <a:pt x="0" y="4572"/>
                </a:lnTo>
                <a:lnTo>
                  <a:pt x="143234" y="1224323"/>
                </a:lnTo>
                <a:lnTo>
                  <a:pt x="152425" y="1223220"/>
                </a:lnTo>
                <a:close/>
              </a:path>
              <a:path w="186054" h="1300479">
                <a:moveTo>
                  <a:pt x="153924" y="1295350"/>
                </a:moveTo>
                <a:lnTo>
                  <a:pt x="153924" y="1240536"/>
                </a:lnTo>
                <a:lnTo>
                  <a:pt x="149352" y="1242060"/>
                </a:lnTo>
                <a:lnTo>
                  <a:pt x="146304" y="1240536"/>
                </a:lnTo>
                <a:lnTo>
                  <a:pt x="144780" y="1237488"/>
                </a:lnTo>
                <a:lnTo>
                  <a:pt x="143234" y="1224323"/>
                </a:lnTo>
                <a:lnTo>
                  <a:pt x="109728" y="1228344"/>
                </a:lnTo>
                <a:lnTo>
                  <a:pt x="153924" y="1295350"/>
                </a:lnTo>
                <a:close/>
              </a:path>
              <a:path w="186054" h="1300479">
                <a:moveTo>
                  <a:pt x="153924" y="1240536"/>
                </a:moveTo>
                <a:lnTo>
                  <a:pt x="153924" y="1235964"/>
                </a:lnTo>
                <a:lnTo>
                  <a:pt x="152425" y="1223220"/>
                </a:lnTo>
                <a:lnTo>
                  <a:pt x="143234" y="1224323"/>
                </a:lnTo>
                <a:lnTo>
                  <a:pt x="144780" y="1237488"/>
                </a:lnTo>
                <a:lnTo>
                  <a:pt x="146304" y="1240536"/>
                </a:lnTo>
                <a:lnTo>
                  <a:pt x="149352" y="1242060"/>
                </a:lnTo>
                <a:lnTo>
                  <a:pt x="153924" y="1240536"/>
                </a:lnTo>
                <a:close/>
              </a:path>
              <a:path w="186054" h="1300479">
                <a:moveTo>
                  <a:pt x="185928" y="1219200"/>
                </a:moveTo>
                <a:lnTo>
                  <a:pt x="152425" y="1223220"/>
                </a:lnTo>
                <a:lnTo>
                  <a:pt x="153924" y="1235964"/>
                </a:lnTo>
                <a:lnTo>
                  <a:pt x="153924" y="1295350"/>
                </a:lnTo>
                <a:lnTo>
                  <a:pt x="156972" y="1299972"/>
                </a:lnTo>
                <a:lnTo>
                  <a:pt x="185928" y="12192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19" name="object 19"/>
          <p:cNvSpPr txBox="1">
            <a:spLocks noGrp="1"/>
          </p:cNvSpPr>
          <p:nvPr>
            <p:ph type="title"/>
          </p:nvPr>
        </p:nvSpPr>
        <p:spPr>
          <a:xfrm>
            <a:off x="1589250" y="289291"/>
            <a:ext cx="3244103" cy="509912"/>
          </a:xfrm>
          <a:prstGeom prst="rect">
            <a:avLst/>
          </a:prstGeom>
        </p:spPr>
        <p:txBody>
          <a:bodyPr vert="horz" wrap="square" lIns="0" tIns="11205" rIns="0" bIns="0" rtlCol="0" anchor="ctr">
            <a:spAutoFit/>
          </a:bodyPr>
          <a:lstStyle/>
          <a:p>
            <a:pPr marL="11206">
              <a:spcBef>
                <a:spcPts val="88"/>
              </a:spcBef>
            </a:pPr>
            <a:r>
              <a:rPr lang="en-US" sz="3600" b="1" spc="-2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Context Diagram</a:t>
            </a:r>
            <a:endParaRPr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1453896" y="923542"/>
            <a:ext cx="9573768" cy="45719"/>
          </a:xfrm>
          <a:custGeom>
            <a:avLst/>
            <a:gdLst/>
            <a:ahLst/>
            <a:cxnLst/>
            <a:rect l="l" t="t" r="r" b="b"/>
            <a:pathLst>
              <a:path w="8610600">
                <a:moveTo>
                  <a:pt x="0" y="0"/>
                </a:moveTo>
                <a:lnTo>
                  <a:pt x="8610605" y="0"/>
                </a:lnTo>
              </a:path>
            </a:pathLst>
          </a:custGeom>
          <a:ln w="57149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21" name="object 21"/>
          <p:cNvSpPr txBox="1">
            <a:spLocks noGrp="1"/>
          </p:cNvSpPr>
          <p:nvPr>
            <p:ph type="sldNum" sz="quarter" idx="4294967295"/>
          </p:nvPr>
        </p:nvSpPr>
        <p:spPr>
          <a:xfrm>
            <a:off x="11425784" y="6176047"/>
            <a:ext cx="220195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2410"/>
            <a:r>
              <a:rPr lang="en-US" dirty="0"/>
              <a:t>2</a:t>
            </a:r>
            <a:endParaRPr dirty="0"/>
          </a:p>
        </p:txBody>
      </p:sp>
      <p:pic>
        <p:nvPicPr>
          <p:cNvPr id="23" name="Picture 4">
            <a:extLst>
              <a:ext uri="{FF2B5EF4-FFF2-40B4-BE49-F238E27FC236}">
                <a16:creationId xmlns="" xmlns:a16="http://schemas.microsoft.com/office/drawing/2014/main" id="{B3F00F22-5421-429A-BBF3-9FFFE8F0FA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929557" y="88538"/>
            <a:ext cx="1212647" cy="8350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0614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59721" y="310836"/>
            <a:ext cx="4095441" cy="509912"/>
          </a:xfrm>
          <a:prstGeom prst="rect">
            <a:avLst/>
          </a:prstGeom>
        </p:spPr>
        <p:txBody>
          <a:bodyPr vert="horz" wrap="square" lIns="0" tIns="11205" rIns="0" bIns="0" rtlCol="0" anchor="ctr">
            <a:spAutoFit/>
          </a:bodyPr>
          <a:lstStyle/>
          <a:p>
            <a:pPr marL="11206">
              <a:spcBef>
                <a:spcPts val="88"/>
              </a:spcBef>
            </a:pPr>
            <a:r>
              <a:rPr lang="en-US" sz="3600" b="1" spc="-2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Diagrams</a:t>
            </a:r>
            <a:endParaRPr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83753" y="3966882"/>
            <a:ext cx="680757" cy="403412"/>
          </a:xfrm>
          <a:custGeom>
            <a:avLst/>
            <a:gdLst/>
            <a:ahLst/>
            <a:cxnLst/>
            <a:rect l="l" t="t" r="r" b="b"/>
            <a:pathLst>
              <a:path w="771525" h="457200">
                <a:moveTo>
                  <a:pt x="771144" y="304800"/>
                </a:moveTo>
                <a:lnTo>
                  <a:pt x="685800" y="304800"/>
                </a:lnTo>
                <a:lnTo>
                  <a:pt x="682073" y="259915"/>
                </a:lnTo>
                <a:lnTo>
                  <a:pt x="671249" y="217024"/>
                </a:lnTo>
                <a:lnTo>
                  <a:pt x="653864" y="176605"/>
                </a:lnTo>
                <a:lnTo>
                  <a:pt x="630455" y="139140"/>
                </a:lnTo>
                <a:lnTo>
                  <a:pt x="601556" y="105111"/>
                </a:lnTo>
                <a:lnTo>
                  <a:pt x="567704" y="74997"/>
                </a:lnTo>
                <a:lnTo>
                  <a:pt x="529434" y="49280"/>
                </a:lnTo>
                <a:lnTo>
                  <a:pt x="487283" y="28441"/>
                </a:lnTo>
                <a:lnTo>
                  <a:pt x="441787" y="12961"/>
                </a:lnTo>
                <a:lnTo>
                  <a:pt x="393480" y="3320"/>
                </a:lnTo>
                <a:lnTo>
                  <a:pt x="342900" y="0"/>
                </a:lnTo>
                <a:lnTo>
                  <a:pt x="292319" y="3320"/>
                </a:lnTo>
                <a:lnTo>
                  <a:pt x="244012" y="12961"/>
                </a:lnTo>
                <a:lnTo>
                  <a:pt x="198516" y="28441"/>
                </a:lnTo>
                <a:lnTo>
                  <a:pt x="156365" y="49280"/>
                </a:lnTo>
                <a:lnTo>
                  <a:pt x="118095" y="74997"/>
                </a:lnTo>
                <a:lnTo>
                  <a:pt x="84243" y="105111"/>
                </a:lnTo>
                <a:lnTo>
                  <a:pt x="55344" y="139140"/>
                </a:lnTo>
                <a:lnTo>
                  <a:pt x="31935" y="176605"/>
                </a:lnTo>
                <a:lnTo>
                  <a:pt x="14550" y="217024"/>
                </a:lnTo>
                <a:lnTo>
                  <a:pt x="3726" y="259915"/>
                </a:lnTo>
                <a:lnTo>
                  <a:pt x="0" y="304800"/>
                </a:lnTo>
                <a:lnTo>
                  <a:pt x="170688" y="304800"/>
                </a:lnTo>
                <a:lnTo>
                  <a:pt x="176882" y="264406"/>
                </a:lnTo>
                <a:lnTo>
                  <a:pt x="194338" y="228035"/>
                </a:lnTo>
                <a:lnTo>
                  <a:pt x="221361" y="197167"/>
                </a:lnTo>
                <a:lnTo>
                  <a:pt x="256257" y="173284"/>
                </a:lnTo>
                <a:lnTo>
                  <a:pt x="297335" y="157868"/>
                </a:lnTo>
                <a:lnTo>
                  <a:pt x="342900" y="152400"/>
                </a:lnTo>
                <a:lnTo>
                  <a:pt x="388351" y="157868"/>
                </a:lnTo>
                <a:lnTo>
                  <a:pt x="429147" y="173284"/>
                </a:lnTo>
                <a:lnTo>
                  <a:pt x="463677" y="197167"/>
                </a:lnTo>
                <a:lnTo>
                  <a:pt x="490332" y="228035"/>
                </a:lnTo>
                <a:lnTo>
                  <a:pt x="507506" y="264406"/>
                </a:lnTo>
                <a:lnTo>
                  <a:pt x="513588" y="304800"/>
                </a:lnTo>
                <a:lnTo>
                  <a:pt x="513588" y="380325"/>
                </a:lnTo>
                <a:lnTo>
                  <a:pt x="600456" y="457200"/>
                </a:lnTo>
                <a:lnTo>
                  <a:pt x="771144" y="304800"/>
                </a:lnTo>
                <a:close/>
              </a:path>
              <a:path w="771525" h="457200">
                <a:moveTo>
                  <a:pt x="513588" y="380325"/>
                </a:moveTo>
                <a:lnTo>
                  <a:pt x="513588" y="304800"/>
                </a:lnTo>
                <a:lnTo>
                  <a:pt x="428244" y="304800"/>
                </a:lnTo>
                <a:lnTo>
                  <a:pt x="513588" y="380325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4" name="object 4"/>
          <p:cNvSpPr/>
          <p:nvPr/>
        </p:nvSpPr>
        <p:spPr>
          <a:xfrm>
            <a:off x="1683753" y="3966882"/>
            <a:ext cx="680757" cy="403412"/>
          </a:xfrm>
          <a:custGeom>
            <a:avLst/>
            <a:gdLst/>
            <a:ahLst/>
            <a:cxnLst/>
            <a:rect l="l" t="t" r="r" b="b"/>
            <a:pathLst>
              <a:path w="771525" h="457200">
                <a:moveTo>
                  <a:pt x="513587" y="304799"/>
                </a:moveTo>
                <a:lnTo>
                  <a:pt x="507506" y="264406"/>
                </a:lnTo>
                <a:lnTo>
                  <a:pt x="490332" y="228035"/>
                </a:lnTo>
                <a:lnTo>
                  <a:pt x="463676" y="197167"/>
                </a:lnTo>
                <a:lnTo>
                  <a:pt x="429147" y="173284"/>
                </a:lnTo>
                <a:lnTo>
                  <a:pt x="388351" y="157868"/>
                </a:lnTo>
                <a:lnTo>
                  <a:pt x="342899" y="152399"/>
                </a:lnTo>
                <a:lnTo>
                  <a:pt x="297335" y="157868"/>
                </a:lnTo>
                <a:lnTo>
                  <a:pt x="256257" y="173284"/>
                </a:lnTo>
                <a:lnTo>
                  <a:pt x="221360" y="197167"/>
                </a:lnTo>
                <a:lnTo>
                  <a:pt x="194338" y="228035"/>
                </a:lnTo>
                <a:lnTo>
                  <a:pt x="176882" y="264406"/>
                </a:lnTo>
                <a:lnTo>
                  <a:pt x="170687" y="304799"/>
                </a:lnTo>
                <a:lnTo>
                  <a:pt x="0" y="304799"/>
                </a:lnTo>
                <a:lnTo>
                  <a:pt x="3726" y="259915"/>
                </a:lnTo>
                <a:lnTo>
                  <a:pt x="14550" y="217024"/>
                </a:lnTo>
                <a:lnTo>
                  <a:pt x="31935" y="176605"/>
                </a:lnTo>
                <a:lnTo>
                  <a:pt x="55344" y="139140"/>
                </a:lnTo>
                <a:lnTo>
                  <a:pt x="84243" y="105111"/>
                </a:lnTo>
                <a:lnTo>
                  <a:pt x="118095" y="74997"/>
                </a:lnTo>
                <a:lnTo>
                  <a:pt x="156365" y="49280"/>
                </a:lnTo>
                <a:lnTo>
                  <a:pt x="198516" y="28441"/>
                </a:lnTo>
                <a:lnTo>
                  <a:pt x="244012" y="12961"/>
                </a:lnTo>
                <a:lnTo>
                  <a:pt x="292319" y="3320"/>
                </a:lnTo>
                <a:lnTo>
                  <a:pt x="342899" y="0"/>
                </a:lnTo>
                <a:lnTo>
                  <a:pt x="393480" y="3320"/>
                </a:lnTo>
                <a:lnTo>
                  <a:pt x="441787" y="12961"/>
                </a:lnTo>
                <a:lnTo>
                  <a:pt x="487283" y="28441"/>
                </a:lnTo>
                <a:lnTo>
                  <a:pt x="529434" y="49280"/>
                </a:lnTo>
                <a:lnTo>
                  <a:pt x="567704" y="74997"/>
                </a:lnTo>
                <a:lnTo>
                  <a:pt x="601556" y="105111"/>
                </a:lnTo>
                <a:lnTo>
                  <a:pt x="630455" y="139140"/>
                </a:lnTo>
                <a:lnTo>
                  <a:pt x="653864" y="176605"/>
                </a:lnTo>
                <a:lnTo>
                  <a:pt x="671249" y="217024"/>
                </a:lnTo>
                <a:lnTo>
                  <a:pt x="682072" y="259915"/>
                </a:lnTo>
                <a:lnTo>
                  <a:pt x="685799" y="304799"/>
                </a:lnTo>
                <a:lnTo>
                  <a:pt x="771143" y="304799"/>
                </a:lnTo>
                <a:lnTo>
                  <a:pt x="600455" y="457199"/>
                </a:lnTo>
                <a:lnTo>
                  <a:pt x="428243" y="304799"/>
                </a:lnTo>
                <a:lnTo>
                  <a:pt x="513587" y="304799"/>
                </a:lnTo>
                <a:close/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5" name="object 5"/>
          <p:cNvSpPr txBox="1"/>
          <p:nvPr/>
        </p:nvSpPr>
        <p:spPr>
          <a:xfrm>
            <a:off x="1459720" y="962361"/>
            <a:ext cx="9449071" cy="3235733"/>
          </a:xfrm>
          <a:prstGeom prst="rect">
            <a:avLst/>
          </a:prstGeom>
        </p:spPr>
        <p:txBody>
          <a:bodyPr vert="horz" wrap="square" lIns="0" tIns="10644" rIns="0" bIns="0" rtlCol="0">
            <a:spAutoFit/>
          </a:bodyPr>
          <a:lstStyle/>
          <a:p>
            <a:pPr marL="11206">
              <a:spcBef>
                <a:spcPts val="84"/>
              </a:spcBef>
            </a:pPr>
            <a:r>
              <a:rPr sz="2471" spc="-4" dirty="0">
                <a:latin typeface="Arial"/>
                <a:cs typeface="Arial"/>
              </a:rPr>
              <a:t>Data </a:t>
            </a:r>
            <a:r>
              <a:rPr sz="2471" dirty="0">
                <a:latin typeface="Arial"/>
                <a:cs typeface="Arial"/>
              </a:rPr>
              <a:t>Flow Diagrams</a:t>
            </a:r>
          </a:p>
          <a:p>
            <a:pPr>
              <a:spcBef>
                <a:spcPts val="26"/>
              </a:spcBef>
            </a:pPr>
            <a:endParaRPr sz="2559" dirty="0">
              <a:latin typeface="Times New Roman"/>
              <a:cs typeface="Times New Roman"/>
            </a:endParaRPr>
          </a:p>
          <a:p>
            <a:pPr marL="11206"/>
            <a:r>
              <a:rPr sz="2206" spc="-4" dirty="0">
                <a:latin typeface="Arial"/>
                <a:cs typeface="Arial"/>
              </a:rPr>
              <a:t>DFD show the flow of data through the</a:t>
            </a:r>
            <a:r>
              <a:rPr sz="2206" spc="31" dirty="0">
                <a:latin typeface="Arial"/>
                <a:cs typeface="Arial"/>
              </a:rPr>
              <a:t> </a:t>
            </a:r>
            <a:r>
              <a:rPr sz="2206" spc="-4" dirty="0">
                <a:latin typeface="Arial"/>
                <a:cs typeface="Arial"/>
              </a:rPr>
              <a:t>system.</a:t>
            </a:r>
            <a:endParaRPr sz="2206" dirty="0">
              <a:latin typeface="Arial"/>
              <a:cs typeface="Arial"/>
            </a:endParaRPr>
          </a:p>
          <a:p>
            <a:pPr marL="817978">
              <a:lnSpc>
                <a:spcPts val="2537"/>
              </a:lnSpc>
            </a:pPr>
            <a:r>
              <a:rPr sz="2206" spc="-4" dirty="0">
                <a:latin typeface="Arial"/>
                <a:cs typeface="Arial"/>
              </a:rPr>
              <a:t>--</a:t>
            </a:r>
            <a:r>
              <a:rPr sz="2206" spc="-4" dirty="0">
                <a:solidFill>
                  <a:srgbClr val="993200"/>
                </a:solidFill>
                <a:latin typeface="Arial"/>
                <a:cs typeface="Arial"/>
              </a:rPr>
              <a:t>All names should be</a:t>
            </a:r>
            <a:r>
              <a:rPr sz="2206" spc="22" dirty="0">
                <a:solidFill>
                  <a:srgbClr val="993200"/>
                </a:solidFill>
                <a:latin typeface="Arial"/>
                <a:cs typeface="Arial"/>
              </a:rPr>
              <a:t> </a:t>
            </a:r>
            <a:r>
              <a:rPr sz="2206" spc="-4" dirty="0">
                <a:solidFill>
                  <a:srgbClr val="993200"/>
                </a:solidFill>
                <a:latin typeface="Arial"/>
                <a:cs typeface="Arial"/>
              </a:rPr>
              <a:t>unique</a:t>
            </a:r>
            <a:endParaRPr sz="2206" dirty="0">
              <a:latin typeface="Arial"/>
              <a:cs typeface="Arial"/>
            </a:endParaRPr>
          </a:p>
          <a:p>
            <a:pPr marL="817978">
              <a:lnSpc>
                <a:spcPts val="2537"/>
              </a:lnSpc>
            </a:pPr>
            <a:r>
              <a:rPr sz="2206" dirty="0">
                <a:solidFill>
                  <a:srgbClr val="993200"/>
                </a:solidFill>
                <a:latin typeface="Arial"/>
                <a:cs typeface="Arial"/>
              </a:rPr>
              <a:t>-- </a:t>
            </a:r>
            <a:r>
              <a:rPr sz="2206" spc="-4" dirty="0">
                <a:solidFill>
                  <a:srgbClr val="993200"/>
                </a:solidFill>
                <a:latin typeface="Arial"/>
                <a:cs typeface="Arial"/>
              </a:rPr>
              <a:t>It is not a flow</a:t>
            </a:r>
            <a:r>
              <a:rPr sz="2206" spc="-9" dirty="0">
                <a:solidFill>
                  <a:srgbClr val="993200"/>
                </a:solidFill>
                <a:latin typeface="Arial"/>
                <a:cs typeface="Arial"/>
              </a:rPr>
              <a:t> </a:t>
            </a:r>
            <a:r>
              <a:rPr sz="2206" spc="-4" dirty="0">
                <a:solidFill>
                  <a:srgbClr val="993200"/>
                </a:solidFill>
                <a:latin typeface="Arial"/>
                <a:cs typeface="Arial"/>
              </a:rPr>
              <a:t>chart</a:t>
            </a:r>
            <a:endParaRPr sz="2206" dirty="0">
              <a:latin typeface="Arial"/>
              <a:cs typeface="Arial"/>
            </a:endParaRPr>
          </a:p>
          <a:p>
            <a:pPr marL="817978"/>
            <a:r>
              <a:rPr sz="2206" dirty="0">
                <a:solidFill>
                  <a:srgbClr val="993200"/>
                </a:solidFill>
                <a:latin typeface="Arial"/>
                <a:cs typeface="Arial"/>
              </a:rPr>
              <a:t>-- </a:t>
            </a:r>
            <a:r>
              <a:rPr sz="2206" spc="-4" dirty="0">
                <a:solidFill>
                  <a:srgbClr val="993200"/>
                </a:solidFill>
                <a:latin typeface="Arial"/>
                <a:cs typeface="Arial"/>
              </a:rPr>
              <a:t>Suppress logical</a:t>
            </a:r>
            <a:r>
              <a:rPr sz="2206" spc="12" dirty="0">
                <a:solidFill>
                  <a:srgbClr val="993200"/>
                </a:solidFill>
                <a:latin typeface="Arial"/>
                <a:cs typeface="Arial"/>
              </a:rPr>
              <a:t> </a:t>
            </a:r>
            <a:r>
              <a:rPr sz="2206" spc="-4" dirty="0">
                <a:solidFill>
                  <a:srgbClr val="993200"/>
                </a:solidFill>
                <a:latin typeface="Arial"/>
                <a:cs typeface="Arial"/>
              </a:rPr>
              <a:t>decisions</a:t>
            </a:r>
            <a:endParaRPr sz="2206" dirty="0">
              <a:latin typeface="Arial"/>
              <a:cs typeface="Arial"/>
            </a:endParaRPr>
          </a:p>
          <a:p>
            <a:pPr marL="1040960" marR="4483" indent="-223544">
              <a:lnSpc>
                <a:spcPts val="2532"/>
              </a:lnSpc>
              <a:spcBef>
                <a:spcPts val="93"/>
              </a:spcBef>
            </a:pPr>
            <a:r>
              <a:rPr sz="2206" dirty="0">
                <a:solidFill>
                  <a:srgbClr val="993200"/>
                </a:solidFill>
                <a:latin typeface="Arial"/>
                <a:cs typeface="Arial"/>
              </a:rPr>
              <a:t>-- </a:t>
            </a:r>
            <a:r>
              <a:rPr sz="2206" spc="-4" dirty="0">
                <a:solidFill>
                  <a:srgbClr val="993200"/>
                </a:solidFill>
                <a:latin typeface="Arial"/>
                <a:cs typeface="Arial"/>
              </a:rPr>
              <a:t>Defer error conditions </a:t>
            </a:r>
            <a:r>
              <a:rPr sz="2206" dirty="0">
                <a:solidFill>
                  <a:srgbClr val="993200"/>
                </a:solidFill>
                <a:latin typeface="Arial"/>
                <a:cs typeface="Arial"/>
              </a:rPr>
              <a:t>&amp; </a:t>
            </a:r>
            <a:r>
              <a:rPr sz="2206" spc="-4" dirty="0">
                <a:solidFill>
                  <a:srgbClr val="993200"/>
                </a:solidFill>
                <a:latin typeface="Arial"/>
                <a:cs typeface="Arial"/>
              </a:rPr>
              <a:t>handling until the end of  the analysis</a:t>
            </a:r>
            <a:endParaRPr sz="2206" dirty="0">
              <a:latin typeface="Arial"/>
              <a:cs typeface="Arial"/>
            </a:endParaRPr>
          </a:p>
          <a:p>
            <a:pPr marL="11206">
              <a:lnSpc>
                <a:spcPts val="2457"/>
              </a:lnSpc>
              <a:tabLst>
                <a:tab pos="1624188" algn="l"/>
                <a:tab pos="4044506" algn="l"/>
              </a:tabLst>
            </a:pPr>
            <a:r>
              <a:rPr sz="2206" spc="-4" dirty="0">
                <a:solidFill>
                  <a:srgbClr val="009900"/>
                </a:solidFill>
                <a:latin typeface="Arial"/>
                <a:cs typeface="Arial"/>
              </a:rPr>
              <a:t>Symbol	Name	Function</a:t>
            </a:r>
            <a:endParaRPr sz="2206" dirty="0">
              <a:latin typeface="Arial"/>
              <a:cs typeface="Arial"/>
            </a:endParaRPr>
          </a:p>
          <a:p>
            <a:pPr marL="2042702">
              <a:spcBef>
                <a:spcPts val="1624"/>
              </a:spcBef>
              <a:tabLst>
                <a:tab pos="3656247" algn="l"/>
              </a:tabLst>
            </a:pPr>
            <a:r>
              <a:rPr sz="1765" dirty="0">
                <a:latin typeface="Arial"/>
                <a:cs typeface="Arial"/>
              </a:rPr>
              <a:t>Data </a:t>
            </a:r>
            <a:r>
              <a:rPr sz="1765" spc="-4" dirty="0">
                <a:latin typeface="Arial"/>
                <a:cs typeface="Arial"/>
              </a:rPr>
              <a:t>Flow	</a:t>
            </a:r>
            <a:r>
              <a:rPr sz="1765" dirty="0">
                <a:solidFill>
                  <a:srgbClr val="CC0065"/>
                </a:solidFill>
                <a:latin typeface="Arial"/>
                <a:cs typeface="Arial"/>
              </a:rPr>
              <a:t>Connect</a:t>
            </a:r>
            <a:r>
              <a:rPr sz="1765" spc="-26" dirty="0">
                <a:solidFill>
                  <a:srgbClr val="CC0065"/>
                </a:solidFill>
                <a:latin typeface="Arial"/>
                <a:cs typeface="Arial"/>
              </a:rPr>
              <a:t> </a:t>
            </a:r>
            <a:r>
              <a:rPr sz="1765" spc="-4" dirty="0">
                <a:solidFill>
                  <a:srgbClr val="CC0065"/>
                </a:solidFill>
                <a:latin typeface="Arial"/>
                <a:cs typeface="Arial"/>
              </a:rPr>
              <a:t>process</a:t>
            </a:r>
            <a:endParaRPr sz="1765" dirty="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759391" y="4688099"/>
            <a:ext cx="605119" cy="739588"/>
          </a:xfrm>
          <a:custGeom>
            <a:avLst/>
            <a:gdLst/>
            <a:ahLst/>
            <a:cxnLst/>
            <a:rect l="l" t="t" r="r" b="b"/>
            <a:pathLst>
              <a:path w="685800" h="838200">
                <a:moveTo>
                  <a:pt x="342899" y="0"/>
                </a:moveTo>
                <a:lnTo>
                  <a:pt x="299966" y="3262"/>
                </a:lnTo>
                <a:lnTo>
                  <a:pt x="258602" y="12788"/>
                </a:lnTo>
                <a:lnTo>
                  <a:pt x="219131" y="28187"/>
                </a:lnTo>
                <a:lnTo>
                  <a:pt x="181879" y="49067"/>
                </a:lnTo>
                <a:lnTo>
                  <a:pt x="147169" y="75038"/>
                </a:lnTo>
                <a:lnTo>
                  <a:pt x="115328" y="105707"/>
                </a:lnTo>
                <a:lnTo>
                  <a:pt x="86678" y="140684"/>
                </a:lnTo>
                <a:lnTo>
                  <a:pt x="61546" y="179578"/>
                </a:lnTo>
                <a:lnTo>
                  <a:pt x="40255" y="221996"/>
                </a:lnTo>
                <a:lnTo>
                  <a:pt x="23130" y="267549"/>
                </a:lnTo>
                <a:lnTo>
                  <a:pt x="10496" y="315845"/>
                </a:lnTo>
                <a:lnTo>
                  <a:pt x="2678" y="366492"/>
                </a:lnTo>
                <a:lnTo>
                  <a:pt x="0" y="419099"/>
                </a:lnTo>
                <a:lnTo>
                  <a:pt x="2678" y="471707"/>
                </a:lnTo>
                <a:lnTo>
                  <a:pt x="10496" y="522354"/>
                </a:lnTo>
                <a:lnTo>
                  <a:pt x="23130" y="570650"/>
                </a:lnTo>
                <a:lnTo>
                  <a:pt x="40255" y="616203"/>
                </a:lnTo>
                <a:lnTo>
                  <a:pt x="61546" y="658621"/>
                </a:lnTo>
                <a:lnTo>
                  <a:pt x="86678" y="697515"/>
                </a:lnTo>
                <a:lnTo>
                  <a:pt x="115328" y="732492"/>
                </a:lnTo>
                <a:lnTo>
                  <a:pt x="147169" y="763161"/>
                </a:lnTo>
                <a:lnTo>
                  <a:pt x="181879" y="789132"/>
                </a:lnTo>
                <a:lnTo>
                  <a:pt x="219131" y="810012"/>
                </a:lnTo>
                <a:lnTo>
                  <a:pt x="258602" y="825411"/>
                </a:lnTo>
                <a:lnTo>
                  <a:pt x="299966" y="834937"/>
                </a:lnTo>
                <a:lnTo>
                  <a:pt x="342899" y="838199"/>
                </a:lnTo>
                <a:lnTo>
                  <a:pt x="385833" y="834937"/>
                </a:lnTo>
                <a:lnTo>
                  <a:pt x="427197" y="825411"/>
                </a:lnTo>
                <a:lnTo>
                  <a:pt x="466668" y="810012"/>
                </a:lnTo>
                <a:lnTo>
                  <a:pt x="503920" y="789132"/>
                </a:lnTo>
                <a:lnTo>
                  <a:pt x="538630" y="763161"/>
                </a:lnTo>
                <a:lnTo>
                  <a:pt x="570471" y="732492"/>
                </a:lnTo>
                <a:lnTo>
                  <a:pt x="599121" y="697515"/>
                </a:lnTo>
                <a:lnTo>
                  <a:pt x="624253" y="658621"/>
                </a:lnTo>
                <a:lnTo>
                  <a:pt x="645544" y="616203"/>
                </a:lnTo>
                <a:lnTo>
                  <a:pt x="662669" y="570650"/>
                </a:lnTo>
                <a:lnTo>
                  <a:pt x="675303" y="522354"/>
                </a:lnTo>
                <a:lnTo>
                  <a:pt x="683121" y="471707"/>
                </a:lnTo>
                <a:lnTo>
                  <a:pt x="685799" y="419099"/>
                </a:lnTo>
                <a:lnTo>
                  <a:pt x="683121" y="366492"/>
                </a:lnTo>
                <a:lnTo>
                  <a:pt x="675303" y="315845"/>
                </a:lnTo>
                <a:lnTo>
                  <a:pt x="662669" y="267549"/>
                </a:lnTo>
                <a:lnTo>
                  <a:pt x="645544" y="221996"/>
                </a:lnTo>
                <a:lnTo>
                  <a:pt x="624253" y="179578"/>
                </a:lnTo>
                <a:lnTo>
                  <a:pt x="599121" y="140684"/>
                </a:lnTo>
                <a:lnTo>
                  <a:pt x="570471" y="105707"/>
                </a:lnTo>
                <a:lnTo>
                  <a:pt x="538630" y="75038"/>
                </a:lnTo>
                <a:lnTo>
                  <a:pt x="503920" y="49067"/>
                </a:lnTo>
                <a:lnTo>
                  <a:pt x="466668" y="28187"/>
                </a:lnTo>
                <a:lnTo>
                  <a:pt x="427197" y="12788"/>
                </a:lnTo>
                <a:lnTo>
                  <a:pt x="385833" y="3262"/>
                </a:lnTo>
                <a:lnTo>
                  <a:pt x="342899" y="0"/>
                </a:lnTo>
                <a:close/>
              </a:path>
            </a:pathLst>
          </a:custGeom>
          <a:ln w="25400">
            <a:solidFill>
              <a:srgbClr val="3232FF"/>
            </a:solidFill>
          </a:ln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7" name="object 7"/>
          <p:cNvSpPr/>
          <p:nvPr/>
        </p:nvSpPr>
        <p:spPr>
          <a:xfrm flipV="1">
            <a:off x="1371600" y="874053"/>
            <a:ext cx="9427464" cy="45719"/>
          </a:xfrm>
          <a:custGeom>
            <a:avLst/>
            <a:gdLst/>
            <a:ahLst/>
            <a:cxnLst/>
            <a:rect l="l" t="t" r="r" b="b"/>
            <a:pathLst>
              <a:path w="8610600">
                <a:moveTo>
                  <a:pt x="0" y="0"/>
                </a:moveTo>
                <a:lnTo>
                  <a:pt x="8610605" y="0"/>
                </a:lnTo>
              </a:path>
            </a:pathLst>
          </a:custGeom>
          <a:ln w="57149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8" name="object 8"/>
          <p:cNvSpPr txBox="1"/>
          <p:nvPr/>
        </p:nvSpPr>
        <p:spPr>
          <a:xfrm>
            <a:off x="3507441" y="4965369"/>
            <a:ext cx="832597" cy="282927"/>
          </a:xfrm>
          <a:prstGeom prst="rect">
            <a:avLst/>
          </a:prstGeom>
        </p:spPr>
        <p:txBody>
          <a:bodyPr vert="horz" wrap="square" lIns="0" tIns="11205" rIns="0" bIns="0" rtlCol="0">
            <a:spAutoFit/>
          </a:bodyPr>
          <a:lstStyle/>
          <a:p>
            <a:pPr marL="11206">
              <a:spcBef>
                <a:spcPts val="88"/>
              </a:spcBef>
            </a:pPr>
            <a:r>
              <a:rPr sz="1765" spc="-4" dirty="0">
                <a:latin typeface="Arial"/>
                <a:cs typeface="Arial"/>
              </a:rPr>
              <a:t>Process</a:t>
            </a:r>
            <a:endParaRPr sz="1765" dirty="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4294967295"/>
          </p:nvPr>
        </p:nvSpPr>
        <p:spPr>
          <a:xfrm>
            <a:off x="11380064" y="6075463"/>
            <a:ext cx="220195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2410"/>
            <a:r>
              <a:rPr lang="en-US" dirty="0"/>
              <a:t>3</a:t>
            </a:r>
            <a:endParaRPr dirty="0"/>
          </a:p>
        </p:txBody>
      </p:sp>
      <p:sp>
        <p:nvSpPr>
          <p:cNvPr id="9" name="object 9"/>
          <p:cNvSpPr txBox="1"/>
          <p:nvPr/>
        </p:nvSpPr>
        <p:spPr>
          <a:xfrm>
            <a:off x="5160173" y="4688099"/>
            <a:ext cx="3453653" cy="554540"/>
          </a:xfrm>
          <a:prstGeom prst="rect">
            <a:avLst/>
          </a:prstGeom>
        </p:spPr>
        <p:txBody>
          <a:bodyPr vert="horz" wrap="square" lIns="0" tIns="11205" rIns="0" bIns="0" rtlCol="0">
            <a:spAutoFit/>
          </a:bodyPr>
          <a:lstStyle/>
          <a:p>
            <a:pPr marL="11206" marR="4483">
              <a:spcBef>
                <a:spcPts val="88"/>
              </a:spcBef>
            </a:pPr>
            <a:r>
              <a:rPr sz="1765" spc="-4" dirty="0">
                <a:solidFill>
                  <a:srgbClr val="CC0065"/>
                </a:solidFill>
                <a:latin typeface="Arial"/>
                <a:cs typeface="Arial"/>
              </a:rPr>
              <a:t>Perform some transformation </a:t>
            </a:r>
            <a:r>
              <a:rPr sz="1765" dirty="0">
                <a:solidFill>
                  <a:srgbClr val="CC0065"/>
                </a:solidFill>
                <a:latin typeface="Arial"/>
                <a:cs typeface="Arial"/>
              </a:rPr>
              <a:t>of </a:t>
            </a:r>
            <a:r>
              <a:rPr sz="1765" spc="-9" dirty="0">
                <a:solidFill>
                  <a:srgbClr val="CC0065"/>
                </a:solidFill>
                <a:latin typeface="Arial"/>
                <a:cs typeface="Arial"/>
              </a:rPr>
              <a:t>its  </a:t>
            </a:r>
            <a:r>
              <a:rPr sz="1765" dirty="0">
                <a:solidFill>
                  <a:srgbClr val="CC0065"/>
                </a:solidFill>
                <a:latin typeface="Arial"/>
                <a:cs typeface="Arial"/>
              </a:rPr>
              <a:t>input </a:t>
            </a:r>
            <a:r>
              <a:rPr sz="1765" spc="-4" dirty="0">
                <a:solidFill>
                  <a:srgbClr val="CC0065"/>
                </a:solidFill>
                <a:latin typeface="Arial"/>
                <a:cs typeface="Arial"/>
              </a:rPr>
              <a:t>data </a:t>
            </a:r>
            <a:r>
              <a:rPr sz="1765" spc="-9" dirty="0">
                <a:solidFill>
                  <a:srgbClr val="CC0065"/>
                </a:solidFill>
                <a:latin typeface="Arial"/>
                <a:cs typeface="Arial"/>
              </a:rPr>
              <a:t>to </a:t>
            </a:r>
            <a:r>
              <a:rPr sz="1765" spc="-4" dirty="0">
                <a:solidFill>
                  <a:srgbClr val="CC0065"/>
                </a:solidFill>
                <a:latin typeface="Arial"/>
                <a:cs typeface="Arial"/>
              </a:rPr>
              <a:t>yield </a:t>
            </a:r>
            <a:r>
              <a:rPr sz="1765" dirty="0">
                <a:solidFill>
                  <a:srgbClr val="CC0065"/>
                </a:solidFill>
                <a:latin typeface="Arial"/>
                <a:cs typeface="Arial"/>
              </a:rPr>
              <a:t>output</a:t>
            </a:r>
            <a:r>
              <a:rPr sz="1765" spc="-49" dirty="0">
                <a:solidFill>
                  <a:srgbClr val="CC0065"/>
                </a:solidFill>
                <a:latin typeface="Arial"/>
                <a:cs typeface="Arial"/>
              </a:rPr>
              <a:t> </a:t>
            </a:r>
            <a:r>
              <a:rPr sz="1765" spc="-4" dirty="0">
                <a:solidFill>
                  <a:srgbClr val="CC0065"/>
                </a:solidFill>
                <a:latin typeface="Arial"/>
                <a:cs typeface="Arial"/>
              </a:rPr>
              <a:t>data.</a:t>
            </a:r>
            <a:endParaRPr sz="1765" dirty="0">
              <a:latin typeface="Arial"/>
              <a:cs typeface="Arial"/>
            </a:endParaRPr>
          </a:p>
        </p:txBody>
      </p:sp>
      <p:pic>
        <p:nvPicPr>
          <p:cNvPr id="12" name="Picture 4">
            <a:extLst>
              <a:ext uri="{FF2B5EF4-FFF2-40B4-BE49-F238E27FC236}">
                <a16:creationId xmlns="" xmlns:a16="http://schemas.microsoft.com/office/drawing/2014/main" id="{3388911D-A02C-4F49-B712-6420B80DC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908791" y="39049"/>
            <a:ext cx="1212647" cy="8350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91907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94990" y="1943996"/>
            <a:ext cx="1094254" cy="282927"/>
          </a:xfrm>
          <a:prstGeom prst="rect">
            <a:avLst/>
          </a:prstGeom>
        </p:spPr>
        <p:txBody>
          <a:bodyPr vert="horz" wrap="square" lIns="0" tIns="11205" rIns="0" bIns="0" rtlCol="0">
            <a:spAutoFit/>
          </a:bodyPr>
          <a:lstStyle/>
          <a:p>
            <a:pPr marL="11206">
              <a:spcBef>
                <a:spcPts val="88"/>
              </a:spcBef>
            </a:pPr>
            <a:r>
              <a:rPr sz="1765" spc="-4" dirty="0">
                <a:latin typeface="Arial"/>
                <a:cs typeface="Arial"/>
              </a:rPr>
              <a:t>Data</a:t>
            </a:r>
            <a:r>
              <a:rPr sz="1765" spc="-57" dirty="0">
                <a:latin typeface="Arial"/>
                <a:cs typeface="Arial"/>
              </a:rPr>
              <a:t> </a:t>
            </a:r>
            <a:r>
              <a:rPr sz="1765" spc="-4" dirty="0">
                <a:latin typeface="Arial"/>
                <a:cs typeface="Arial"/>
              </a:rPr>
              <a:t>Store</a:t>
            </a:r>
            <a:endParaRPr sz="1765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734229" y="1411941"/>
            <a:ext cx="806824" cy="336176"/>
          </a:xfrm>
          <a:custGeom>
            <a:avLst/>
            <a:gdLst/>
            <a:ahLst/>
            <a:cxnLst/>
            <a:rect l="l" t="t" r="r" b="b"/>
            <a:pathLst>
              <a:path w="914400" h="381000">
                <a:moveTo>
                  <a:pt x="0" y="0"/>
                </a:moveTo>
                <a:lnTo>
                  <a:pt x="0" y="380999"/>
                </a:lnTo>
                <a:lnTo>
                  <a:pt x="914399" y="380999"/>
                </a:lnTo>
                <a:lnTo>
                  <a:pt x="914399" y="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4" name="object 4"/>
          <p:cNvSpPr/>
          <p:nvPr/>
        </p:nvSpPr>
        <p:spPr>
          <a:xfrm>
            <a:off x="2734229" y="2218765"/>
            <a:ext cx="806824" cy="0"/>
          </a:xfrm>
          <a:custGeom>
            <a:avLst/>
            <a:gdLst/>
            <a:ahLst/>
            <a:cxnLst/>
            <a:rect l="l" t="t" r="r" b="b"/>
            <a:pathLst>
              <a:path w="914400">
                <a:moveTo>
                  <a:pt x="0" y="0"/>
                </a:moveTo>
                <a:lnTo>
                  <a:pt x="914406" y="0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5" name="object 5"/>
          <p:cNvSpPr/>
          <p:nvPr/>
        </p:nvSpPr>
        <p:spPr>
          <a:xfrm>
            <a:off x="2734229" y="2487706"/>
            <a:ext cx="806824" cy="0"/>
          </a:xfrm>
          <a:custGeom>
            <a:avLst/>
            <a:gdLst/>
            <a:ahLst/>
            <a:cxnLst/>
            <a:rect l="l" t="t" r="r" b="b"/>
            <a:pathLst>
              <a:path w="914400">
                <a:moveTo>
                  <a:pt x="0" y="0"/>
                </a:moveTo>
                <a:lnTo>
                  <a:pt x="914406" y="0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6" name="object 6"/>
          <p:cNvSpPr/>
          <p:nvPr/>
        </p:nvSpPr>
        <p:spPr>
          <a:xfrm>
            <a:off x="2595725" y="2013025"/>
            <a:ext cx="407895" cy="206187"/>
          </a:xfrm>
          <a:custGeom>
            <a:avLst/>
            <a:gdLst/>
            <a:ahLst/>
            <a:cxnLst/>
            <a:rect l="l" t="t" r="r" b="b"/>
            <a:pathLst>
              <a:path w="462280" h="233680">
                <a:moveTo>
                  <a:pt x="394999" y="195185"/>
                </a:moveTo>
                <a:lnTo>
                  <a:pt x="6096" y="0"/>
                </a:lnTo>
                <a:lnTo>
                  <a:pt x="3048" y="0"/>
                </a:lnTo>
                <a:lnTo>
                  <a:pt x="0" y="3048"/>
                </a:lnTo>
                <a:lnTo>
                  <a:pt x="0" y="6096"/>
                </a:lnTo>
                <a:lnTo>
                  <a:pt x="3048" y="9144"/>
                </a:lnTo>
                <a:lnTo>
                  <a:pt x="391096" y="203168"/>
                </a:lnTo>
                <a:lnTo>
                  <a:pt x="394999" y="195185"/>
                </a:lnTo>
                <a:close/>
              </a:path>
              <a:path w="462280" h="233680">
                <a:moveTo>
                  <a:pt x="409956" y="233172"/>
                </a:moveTo>
                <a:lnTo>
                  <a:pt x="409956" y="207264"/>
                </a:lnTo>
                <a:lnTo>
                  <a:pt x="406908" y="208788"/>
                </a:lnTo>
                <a:lnTo>
                  <a:pt x="402336" y="208788"/>
                </a:lnTo>
                <a:lnTo>
                  <a:pt x="391096" y="203168"/>
                </a:lnTo>
                <a:lnTo>
                  <a:pt x="376428" y="233172"/>
                </a:lnTo>
                <a:lnTo>
                  <a:pt x="409956" y="233172"/>
                </a:lnTo>
                <a:close/>
              </a:path>
              <a:path w="462280" h="233680">
                <a:moveTo>
                  <a:pt x="409956" y="207264"/>
                </a:moveTo>
                <a:lnTo>
                  <a:pt x="409956" y="202692"/>
                </a:lnTo>
                <a:lnTo>
                  <a:pt x="394999" y="195185"/>
                </a:lnTo>
                <a:lnTo>
                  <a:pt x="391096" y="203168"/>
                </a:lnTo>
                <a:lnTo>
                  <a:pt x="402336" y="208788"/>
                </a:lnTo>
                <a:lnTo>
                  <a:pt x="406908" y="208788"/>
                </a:lnTo>
                <a:lnTo>
                  <a:pt x="409956" y="207264"/>
                </a:lnTo>
                <a:close/>
              </a:path>
              <a:path w="462280" h="233680">
                <a:moveTo>
                  <a:pt x="461772" y="233172"/>
                </a:moveTo>
                <a:lnTo>
                  <a:pt x="409956" y="164592"/>
                </a:lnTo>
                <a:lnTo>
                  <a:pt x="394999" y="195185"/>
                </a:lnTo>
                <a:lnTo>
                  <a:pt x="409956" y="202692"/>
                </a:lnTo>
                <a:lnTo>
                  <a:pt x="409956" y="233172"/>
                </a:lnTo>
                <a:lnTo>
                  <a:pt x="461772" y="23317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7" name="object 7"/>
          <p:cNvSpPr/>
          <p:nvPr/>
        </p:nvSpPr>
        <p:spPr>
          <a:xfrm>
            <a:off x="3268083" y="2017060"/>
            <a:ext cx="340659" cy="206187"/>
          </a:xfrm>
          <a:custGeom>
            <a:avLst/>
            <a:gdLst/>
            <a:ahLst/>
            <a:cxnLst/>
            <a:rect l="l" t="t" r="r" b="b"/>
            <a:pathLst>
              <a:path w="386080" h="233680">
                <a:moveTo>
                  <a:pt x="322690" y="43246"/>
                </a:moveTo>
                <a:lnTo>
                  <a:pt x="318056" y="35580"/>
                </a:lnTo>
                <a:lnTo>
                  <a:pt x="1524" y="224028"/>
                </a:lnTo>
                <a:lnTo>
                  <a:pt x="0" y="227076"/>
                </a:lnTo>
                <a:lnTo>
                  <a:pt x="0" y="231648"/>
                </a:lnTo>
                <a:lnTo>
                  <a:pt x="3048" y="233172"/>
                </a:lnTo>
                <a:lnTo>
                  <a:pt x="7620" y="233172"/>
                </a:lnTo>
                <a:lnTo>
                  <a:pt x="322690" y="43246"/>
                </a:lnTo>
                <a:close/>
              </a:path>
              <a:path w="386080" h="233680">
                <a:moveTo>
                  <a:pt x="385572" y="0"/>
                </a:moveTo>
                <a:lnTo>
                  <a:pt x="300228" y="6096"/>
                </a:lnTo>
                <a:lnTo>
                  <a:pt x="318056" y="35580"/>
                </a:lnTo>
                <a:lnTo>
                  <a:pt x="329184" y="28956"/>
                </a:lnTo>
                <a:lnTo>
                  <a:pt x="332232" y="27432"/>
                </a:lnTo>
                <a:lnTo>
                  <a:pt x="335280" y="30480"/>
                </a:lnTo>
                <a:lnTo>
                  <a:pt x="335280" y="64066"/>
                </a:lnTo>
                <a:lnTo>
                  <a:pt x="339852" y="71628"/>
                </a:lnTo>
                <a:lnTo>
                  <a:pt x="385572" y="0"/>
                </a:lnTo>
                <a:close/>
              </a:path>
              <a:path w="386080" h="233680">
                <a:moveTo>
                  <a:pt x="335280" y="33528"/>
                </a:moveTo>
                <a:lnTo>
                  <a:pt x="335280" y="30480"/>
                </a:lnTo>
                <a:lnTo>
                  <a:pt x="332232" y="27432"/>
                </a:lnTo>
                <a:lnTo>
                  <a:pt x="329184" y="28956"/>
                </a:lnTo>
                <a:lnTo>
                  <a:pt x="318056" y="35580"/>
                </a:lnTo>
                <a:lnTo>
                  <a:pt x="322690" y="43246"/>
                </a:lnTo>
                <a:lnTo>
                  <a:pt x="333756" y="36576"/>
                </a:lnTo>
                <a:lnTo>
                  <a:pt x="335280" y="33528"/>
                </a:lnTo>
                <a:close/>
              </a:path>
              <a:path w="386080" h="233680">
                <a:moveTo>
                  <a:pt x="335280" y="64066"/>
                </a:moveTo>
                <a:lnTo>
                  <a:pt x="335280" y="33528"/>
                </a:lnTo>
                <a:lnTo>
                  <a:pt x="333756" y="36576"/>
                </a:lnTo>
                <a:lnTo>
                  <a:pt x="322690" y="43246"/>
                </a:lnTo>
                <a:lnTo>
                  <a:pt x="335280" y="6406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2232207" y="314722"/>
            <a:ext cx="3244103" cy="454513"/>
          </a:xfrm>
          <a:prstGeom prst="rect">
            <a:avLst/>
          </a:prstGeom>
        </p:spPr>
        <p:txBody>
          <a:bodyPr vert="horz" wrap="square" lIns="0" tIns="11205" rIns="0" bIns="0" rtlCol="0" anchor="ctr">
            <a:spAutoFit/>
          </a:bodyPr>
          <a:lstStyle/>
          <a:p>
            <a:pPr marL="11206">
              <a:spcBef>
                <a:spcPts val="88"/>
              </a:spcBef>
            </a:pPr>
            <a:r>
              <a:rPr lang="en-US" sz="3200" b="1" spc="-2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Diagrams</a:t>
            </a:r>
            <a:endParaRPr sz="3177" dirty="0"/>
          </a:p>
        </p:txBody>
      </p:sp>
      <p:sp>
        <p:nvSpPr>
          <p:cNvPr id="9" name="object 9"/>
          <p:cNvSpPr/>
          <p:nvPr/>
        </p:nvSpPr>
        <p:spPr>
          <a:xfrm flipV="1">
            <a:off x="1283368" y="874051"/>
            <a:ext cx="9160043" cy="45719"/>
          </a:xfrm>
          <a:custGeom>
            <a:avLst/>
            <a:gdLst/>
            <a:ahLst/>
            <a:cxnLst/>
            <a:rect l="l" t="t" r="r" b="b"/>
            <a:pathLst>
              <a:path w="8610600">
                <a:moveTo>
                  <a:pt x="0" y="0"/>
                </a:moveTo>
                <a:lnTo>
                  <a:pt x="8610605" y="0"/>
                </a:lnTo>
              </a:path>
            </a:pathLst>
          </a:custGeom>
          <a:ln w="57149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10" name="object 10"/>
          <p:cNvSpPr txBox="1"/>
          <p:nvPr/>
        </p:nvSpPr>
        <p:spPr>
          <a:xfrm>
            <a:off x="2400295" y="2844949"/>
            <a:ext cx="1193426" cy="390980"/>
          </a:xfrm>
          <a:prstGeom prst="rect">
            <a:avLst/>
          </a:prstGeom>
        </p:spPr>
        <p:txBody>
          <a:bodyPr vert="horz" wrap="square" lIns="0" tIns="10644" rIns="0" bIns="0" rtlCol="0">
            <a:spAutoFit/>
          </a:bodyPr>
          <a:lstStyle/>
          <a:p>
            <a:pPr marL="11206">
              <a:spcBef>
                <a:spcPts val="84"/>
              </a:spcBef>
            </a:pPr>
            <a:r>
              <a:rPr sz="2471" dirty="0">
                <a:solidFill>
                  <a:srgbClr val="009900"/>
                </a:solidFill>
                <a:latin typeface="Arial"/>
                <a:cs typeface="Arial"/>
              </a:rPr>
              <a:t>Leve</a:t>
            </a:r>
            <a:r>
              <a:rPr sz="2471" spc="-4" dirty="0">
                <a:solidFill>
                  <a:srgbClr val="009900"/>
                </a:solidFill>
                <a:latin typeface="Arial"/>
                <a:cs typeface="Arial"/>
              </a:rPr>
              <a:t>li</a:t>
            </a:r>
            <a:r>
              <a:rPr sz="2471" dirty="0">
                <a:solidFill>
                  <a:srgbClr val="009900"/>
                </a:solidFill>
                <a:latin typeface="Arial"/>
                <a:cs typeface="Arial"/>
              </a:rPr>
              <a:t>n</a:t>
            </a:r>
            <a:r>
              <a:rPr sz="2471" spc="-4" dirty="0">
                <a:solidFill>
                  <a:srgbClr val="009900"/>
                </a:solidFill>
                <a:latin typeface="Arial"/>
                <a:cs typeface="Arial"/>
              </a:rPr>
              <a:t>g</a:t>
            </a:r>
            <a:endParaRPr sz="2471">
              <a:latin typeface="Arial"/>
              <a:cs typeface="Arial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4294967295"/>
          </p:nvPr>
        </p:nvSpPr>
        <p:spPr>
          <a:xfrm>
            <a:off x="9514688" y="6203479"/>
            <a:ext cx="220195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2410"/>
            <a:r>
              <a:rPr dirty="0"/>
              <a:t>85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2400294" y="3382831"/>
            <a:ext cx="7275419" cy="2700540"/>
          </a:xfrm>
          <a:prstGeom prst="rect">
            <a:avLst/>
          </a:prstGeom>
        </p:spPr>
        <p:txBody>
          <a:bodyPr vert="horz" wrap="square" lIns="0" tIns="22409" rIns="0" bIns="0" rtlCol="0">
            <a:spAutoFit/>
          </a:bodyPr>
          <a:lstStyle/>
          <a:p>
            <a:pPr marL="11206" marR="1203436">
              <a:lnSpc>
                <a:spcPts val="2532"/>
              </a:lnSpc>
              <a:spcBef>
                <a:spcPts val="176"/>
              </a:spcBef>
            </a:pPr>
            <a:r>
              <a:rPr sz="2206" spc="-4" dirty="0">
                <a:solidFill>
                  <a:srgbClr val="3232FF"/>
                </a:solidFill>
                <a:latin typeface="Arial"/>
                <a:cs typeface="Arial"/>
              </a:rPr>
              <a:t>DFD represent a system or software at any level of  abstraction.</a:t>
            </a:r>
            <a:endParaRPr sz="2206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206">
              <a:latin typeface="Times New Roman"/>
              <a:cs typeface="Times New Roman"/>
            </a:endParaRPr>
          </a:p>
          <a:p>
            <a:pPr>
              <a:spcBef>
                <a:spcPts val="18"/>
              </a:spcBef>
            </a:pPr>
            <a:endParaRPr sz="2206">
              <a:latin typeface="Times New Roman"/>
              <a:cs typeface="Times New Roman"/>
            </a:endParaRPr>
          </a:p>
          <a:p>
            <a:pPr marL="11206" marR="4483">
              <a:lnSpc>
                <a:spcPct val="99900"/>
              </a:lnSpc>
              <a:spcBef>
                <a:spcPts val="4"/>
              </a:spcBef>
            </a:pPr>
            <a:r>
              <a:rPr sz="2206" dirty="0">
                <a:solidFill>
                  <a:srgbClr val="3232FF"/>
                </a:solidFill>
                <a:latin typeface="Arial"/>
                <a:cs typeface="Arial"/>
              </a:rPr>
              <a:t>A </a:t>
            </a:r>
            <a:r>
              <a:rPr sz="2206" spc="-4" dirty="0">
                <a:solidFill>
                  <a:srgbClr val="3232FF"/>
                </a:solidFill>
                <a:latin typeface="Arial"/>
                <a:cs typeface="Arial"/>
              </a:rPr>
              <a:t>level 0 DFD is called fundamental system model or context  model represents entire software element as a single bubble  with input </a:t>
            </a:r>
            <a:r>
              <a:rPr sz="2206" spc="-9" dirty="0">
                <a:solidFill>
                  <a:srgbClr val="3232FF"/>
                </a:solidFill>
                <a:latin typeface="Arial"/>
                <a:cs typeface="Arial"/>
              </a:rPr>
              <a:t>and </a:t>
            </a:r>
            <a:r>
              <a:rPr sz="2206" spc="-4" dirty="0">
                <a:solidFill>
                  <a:srgbClr val="3232FF"/>
                </a:solidFill>
                <a:latin typeface="Arial"/>
                <a:cs typeface="Arial"/>
              </a:rPr>
              <a:t>output data indicating by incoming </a:t>
            </a:r>
            <a:r>
              <a:rPr sz="2206" dirty="0">
                <a:solidFill>
                  <a:srgbClr val="3232FF"/>
                </a:solidFill>
                <a:latin typeface="Arial"/>
                <a:cs typeface="Arial"/>
              </a:rPr>
              <a:t>&amp; </a:t>
            </a:r>
            <a:r>
              <a:rPr sz="2206" spc="-4" dirty="0">
                <a:solidFill>
                  <a:srgbClr val="3232FF"/>
                </a:solidFill>
                <a:latin typeface="Arial"/>
                <a:cs typeface="Arial"/>
              </a:rPr>
              <a:t>outgoing  arrows.</a:t>
            </a:r>
            <a:endParaRPr sz="2206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803712" y="1029597"/>
            <a:ext cx="920002" cy="350766"/>
          </a:xfrm>
          <a:prstGeom prst="rect">
            <a:avLst/>
          </a:prstGeom>
        </p:spPr>
        <p:txBody>
          <a:bodyPr vert="horz" wrap="square" lIns="0" tIns="11205" rIns="0" bIns="0" rtlCol="0">
            <a:spAutoFit/>
          </a:bodyPr>
          <a:lstStyle/>
          <a:p>
            <a:pPr marL="11206">
              <a:spcBef>
                <a:spcPts val="88"/>
              </a:spcBef>
            </a:pPr>
            <a:r>
              <a:rPr sz="2206" spc="-4" dirty="0" err="1">
                <a:latin typeface="Arial"/>
                <a:cs typeface="Arial"/>
              </a:rPr>
              <a:t>S</a:t>
            </a:r>
            <a:r>
              <a:rPr sz="2206" dirty="0" err="1">
                <a:latin typeface="Arial"/>
                <a:cs typeface="Arial"/>
              </a:rPr>
              <a:t>ym</a:t>
            </a:r>
            <a:r>
              <a:rPr sz="2206" spc="-9" dirty="0" err="1">
                <a:latin typeface="Arial"/>
                <a:cs typeface="Arial"/>
              </a:rPr>
              <a:t>b</a:t>
            </a:r>
            <a:r>
              <a:rPr sz="2206" dirty="0" err="1">
                <a:latin typeface="Arial"/>
                <a:cs typeface="Arial"/>
              </a:rPr>
              <a:t>o</a:t>
            </a:r>
            <a:endParaRPr sz="2206" dirty="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215653" y="1011882"/>
            <a:ext cx="1453963" cy="652739"/>
          </a:xfrm>
          <a:prstGeom prst="rect">
            <a:avLst/>
          </a:prstGeom>
        </p:spPr>
        <p:txBody>
          <a:bodyPr vert="horz" wrap="square" lIns="0" tIns="28571" rIns="0" bIns="0" rtlCol="0">
            <a:spAutoFit/>
          </a:bodyPr>
          <a:lstStyle/>
          <a:p>
            <a:pPr marL="212338">
              <a:spcBef>
                <a:spcPts val="224"/>
              </a:spcBef>
            </a:pPr>
            <a:r>
              <a:rPr sz="2206" spc="-4" dirty="0">
                <a:latin typeface="Arial"/>
                <a:cs typeface="Arial"/>
              </a:rPr>
              <a:t>Name</a:t>
            </a:r>
            <a:endParaRPr sz="2206">
              <a:latin typeface="Arial"/>
              <a:cs typeface="Arial"/>
            </a:endParaRPr>
          </a:p>
          <a:p>
            <a:pPr marL="11206">
              <a:spcBef>
                <a:spcPts val="124"/>
              </a:spcBef>
            </a:pPr>
            <a:r>
              <a:rPr sz="1765" dirty="0">
                <a:latin typeface="Arial"/>
                <a:cs typeface="Arial"/>
              </a:rPr>
              <a:t>Source </a:t>
            </a:r>
            <a:r>
              <a:rPr sz="1765" spc="-9" dirty="0">
                <a:latin typeface="Arial"/>
                <a:cs typeface="Arial"/>
              </a:rPr>
              <a:t>or</a:t>
            </a:r>
            <a:r>
              <a:rPr sz="1765" spc="-84" dirty="0">
                <a:latin typeface="Arial"/>
                <a:cs typeface="Arial"/>
              </a:rPr>
              <a:t> </a:t>
            </a:r>
            <a:r>
              <a:rPr sz="1765" spc="-4" dirty="0">
                <a:latin typeface="Arial"/>
                <a:cs typeface="Arial"/>
              </a:rPr>
              <a:t>sink</a:t>
            </a:r>
            <a:endParaRPr sz="1765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883547" y="1011882"/>
            <a:ext cx="2844613" cy="2049275"/>
          </a:xfrm>
          <a:prstGeom prst="rect">
            <a:avLst/>
          </a:prstGeom>
        </p:spPr>
        <p:txBody>
          <a:bodyPr vert="horz" wrap="square" lIns="0" tIns="28571" rIns="0" bIns="0" rtlCol="0">
            <a:spAutoFit/>
          </a:bodyPr>
          <a:lstStyle/>
          <a:p>
            <a:pPr marL="772036">
              <a:spcBef>
                <a:spcPts val="224"/>
              </a:spcBef>
            </a:pPr>
            <a:r>
              <a:rPr sz="2206" spc="-4" dirty="0">
                <a:latin typeface="Arial"/>
                <a:cs typeface="Arial"/>
              </a:rPr>
              <a:t>Function</a:t>
            </a:r>
            <a:endParaRPr sz="2206">
              <a:latin typeface="Arial"/>
              <a:cs typeface="Arial"/>
            </a:endParaRPr>
          </a:p>
          <a:p>
            <a:pPr marL="11206" marR="4483">
              <a:spcBef>
                <a:spcPts val="124"/>
              </a:spcBef>
            </a:pPr>
            <a:r>
              <a:rPr sz="1765" dirty="0">
                <a:latin typeface="Arial"/>
                <a:cs typeface="Arial"/>
              </a:rPr>
              <a:t>A </a:t>
            </a:r>
            <a:r>
              <a:rPr sz="1765" spc="-4" dirty="0">
                <a:latin typeface="Arial"/>
                <a:cs typeface="Arial"/>
              </a:rPr>
              <a:t>source </a:t>
            </a:r>
            <a:r>
              <a:rPr sz="1765" spc="-9" dirty="0">
                <a:latin typeface="Arial"/>
                <a:cs typeface="Arial"/>
              </a:rPr>
              <a:t>of </a:t>
            </a:r>
            <a:r>
              <a:rPr sz="1765" spc="-4" dirty="0">
                <a:latin typeface="Arial"/>
                <a:cs typeface="Arial"/>
              </a:rPr>
              <a:t>system </a:t>
            </a:r>
            <a:r>
              <a:rPr sz="1765" spc="-9" dirty="0">
                <a:latin typeface="Arial"/>
                <a:cs typeface="Arial"/>
              </a:rPr>
              <a:t>inputs or  </a:t>
            </a:r>
            <a:r>
              <a:rPr sz="1765" spc="-4" dirty="0">
                <a:latin typeface="Arial"/>
                <a:cs typeface="Arial"/>
              </a:rPr>
              <a:t>sink </a:t>
            </a:r>
            <a:r>
              <a:rPr sz="1765" dirty="0">
                <a:latin typeface="Arial"/>
                <a:cs typeface="Arial"/>
              </a:rPr>
              <a:t>of </a:t>
            </a:r>
            <a:r>
              <a:rPr sz="1765" spc="-4" dirty="0">
                <a:latin typeface="Arial"/>
                <a:cs typeface="Arial"/>
              </a:rPr>
              <a:t>system</a:t>
            </a:r>
            <a:r>
              <a:rPr sz="1765" spc="-40" dirty="0">
                <a:latin typeface="Arial"/>
                <a:cs typeface="Arial"/>
              </a:rPr>
              <a:t> </a:t>
            </a:r>
            <a:r>
              <a:rPr sz="1765" spc="-4" dirty="0">
                <a:latin typeface="Arial"/>
                <a:cs typeface="Arial"/>
              </a:rPr>
              <a:t>outputs</a:t>
            </a:r>
            <a:endParaRPr sz="1765">
              <a:latin typeface="Arial"/>
              <a:cs typeface="Arial"/>
            </a:endParaRPr>
          </a:p>
          <a:p>
            <a:pPr marL="32494" marR="430279">
              <a:spcBef>
                <a:spcPts val="304"/>
              </a:spcBef>
            </a:pPr>
            <a:r>
              <a:rPr sz="1765" dirty="0">
                <a:latin typeface="Arial"/>
                <a:cs typeface="Arial"/>
              </a:rPr>
              <a:t>A </a:t>
            </a:r>
            <a:r>
              <a:rPr sz="1765" spc="-4" dirty="0">
                <a:latin typeface="Arial"/>
                <a:cs typeface="Arial"/>
              </a:rPr>
              <a:t>repository </a:t>
            </a:r>
            <a:r>
              <a:rPr sz="1765" dirty="0">
                <a:latin typeface="Arial"/>
                <a:cs typeface="Arial"/>
              </a:rPr>
              <a:t>of </a:t>
            </a:r>
            <a:r>
              <a:rPr sz="1765" spc="-4" dirty="0">
                <a:latin typeface="Arial"/>
                <a:cs typeface="Arial"/>
              </a:rPr>
              <a:t>data,</a:t>
            </a:r>
            <a:r>
              <a:rPr sz="1765" spc="-84" dirty="0">
                <a:latin typeface="Arial"/>
                <a:cs typeface="Arial"/>
              </a:rPr>
              <a:t> </a:t>
            </a:r>
            <a:r>
              <a:rPr sz="1765" spc="-9" dirty="0">
                <a:latin typeface="Arial"/>
                <a:cs typeface="Arial"/>
              </a:rPr>
              <a:t>the  </a:t>
            </a:r>
            <a:r>
              <a:rPr sz="1765" spc="-4" dirty="0">
                <a:latin typeface="Arial"/>
                <a:cs typeface="Arial"/>
              </a:rPr>
              <a:t>arrowhead indicate </a:t>
            </a:r>
            <a:r>
              <a:rPr sz="1765" dirty="0">
                <a:latin typeface="Arial"/>
                <a:cs typeface="Arial"/>
              </a:rPr>
              <a:t>net  input </a:t>
            </a:r>
            <a:r>
              <a:rPr sz="1765" spc="-4" dirty="0">
                <a:latin typeface="Arial"/>
                <a:cs typeface="Arial"/>
              </a:rPr>
              <a:t>and net</a:t>
            </a:r>
            <a:r>
              <a:rPr sz="1765" spc="-57" dirty="0">
                <a:latin typeface="Arial"/>
                <a:cs typeface="Arial"/>
              </a:rPr>
              <a:t> </a:t>
            </a:r>
            <a:r>
              <a:rPr sz="1765" spc="-4" dirty="0">
                <a:latin typeface="Arial"/>
                <a:cs typeface="Arial"/>
              </a:rPr>
              <a:t>outputs</a:t>
            </a:r>
            <a:endParaRPr sz="1765">
              <a:latin typeface="Arial"/>
              <a:cs typeface="Arial"/>
            </a:endParaRPr>
          </a:p>
          <a:p>
            <a:pPr marL="32494"/>
            <a:r>
              <a:rPr sz="1765" spc="-4" dirty="0">
                <a:latin typeface="Arial"/>
                <a:cs typeface="Arial"/>
              </a:rPr>
              <a:t>to</a:t>
            </a:r>
            <a:r>
              <a:rPr sz="1765" spc="-9" dirty="0">
                <a:latin typeface="Arial"/>
                <a:cs typeface="Arial"/>
              </a:rPr>
              <a:t> </a:t>
            </a:r>
            <a:r>
              <a:rPr sz="1765" spc="-4" dirty="0">
                <a:latin typeface="Arial"/>
                <a:cs typeface="Arial"/>
              </a:rPr>
              <a:t>store</a:t>
            </a:r>
            <a:endParaRPr sz="1765">
              <a:latin typeface="Arial"/>
              <a:cs typeface="Arial"/>
            </a:endParaRPr>
          </a:p>
        </p:txBody>
      </p:sp>
      <p:pic>
        <p:nvPicPr>
          <p:cNvPr id="17" name="Picture 4">
            <a:extLst>
              <a:ext uri="{FF2B5EF4-FFF2-40B4-BE49-F238E27FC236}">
                <a16:creationId xmlns="" xmlns:a16="http://schemas.microsoft.com/office/drawing/2014/main" id="{5671D870-E983-487E-B763-AA097E479D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908632" y="61906"/>
            <a:ext cx="1212647" cy="8350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23209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471134" y="1199473"/>
            <a:ext cx="3229984" cy="39846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3" name="object 3"/>
          <p:cNvSpPr txBox="1"/>
          <p:nvPr/>
        </p:nvSpPr>
        <p:spPr>
          <a:xfrm>
            <a:off x="5099123" y="1481417"/>
            <a:ext cx="313765" cy="500231"/>
          </a:xfrm>
          <a:prstGeom prst="rect">
            <a:avLst/>
          </a:prstGeom>
        </p:spPr>
        <p:txBody>
          <a:bodyPr vert="horz" wrap="square" lIns="0" tIns="11205" rIns="0" bIns="0" rtlCol="0">
            <a:spAutoFit/>
          </a:bodyPr>
          <a:lstStyle/>
          <a:p>
            <a:pPr marL="11206">
              <a:spcBef>
                <a:spcPts val="88"/>
              </a:spcBef>
            </a:pPr>
            <a:r>
              <a:rPr sz="3177" spc="-4" dirty="0">
                <a:latin typeface="Times New Roman"/>
                <a:cs typeface="Times New Roman"/>
              </a:rPr>
              <a:t>A</a:t>
            </a:r>
            <a:endParaRPr sz="3177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232207" y="316293"/>
            <a:ext cx="3244103" cy="451371"/>
          </a:xfrm>
          <a:prstGeom prst="rect">
            <a:avLst/>
          </a:prstGeom>
        </p:spPr>
        <p:txBody>
          <a:bodyPr vert="horz" wrap="square" lIns="0" tIns="11205" rIns="0" bIns="0" rtlCol="0" anchor="ctr">
            <a:spAutoFit/>
          </a:bodyPr>
          <a:lstStyle/>
          <a:p>
            <a:pPr marL="11206">
              <a:spcBef>
                <a:spcPts val="88"/>
              </a:spcBef>
            </a:pPr>
            <a:r>
              <a:rPr sz="3177" b="1" spc="-260" dirty="0">
                <a:solidFill>
                  <a:srgbClr val="3232FF"/>
                </a:solidFill>
              </a:rPr>
              <a:t>Requirements</a:t>
            </a:r>
            <a:r>
              <a:rPr sz="3177" b="1" spc="-163" dirty="0">
                <a:solidFill>
                  <a:srgbClr val="3232FF"/>
                </a:solidFill>
              </a:rPr>
              <a:t> </a:t>
            </a:r>
            <a:r>
              <a:rPr sz="3177" b="1" spc="-193" dirty="0">
                <a:solidFill>
                  <a:srgbClr val="3232FF"/>
                </a:solidFill>
              </a:rPr>
              <a:t>Analysis</a:t>
            </a:r>
            <a:endParaRPr sz="3177"/>
          </a:p>
        </p:txBody>
      </p:sp>
      <p:sp>
        <p:nvSpPr>
          <p:cNvPr id="5" name="object 5"/>
          <p:cNvSpPr/>
          <p:nvPr/>
        </p:nvSpPr>
        <p:spPr>
          <a:xfrm>
            <a:off x="2997791" y="4168588"/>
            <a:ext cx="1753721" cy="883583"/>
          </a:xfrm>
          <a:custGeom>
            <a:avLst/>
            <a:gdLst/>
            <a:ahLst/>
            <a:cxnLst/>
            <a:rect l="l" t="t" r="r" b="b"/>
            <a:pathLst>
              <a:path w="1987550" h="1001395">
                <a:moveTo>
                  <a:pt x="1924110" y="45311"/>
                </a:moveTo>
                <a:lnTo>
                  <a:pt x="1913036" y="22659"/>
                </a:lnTo>
                <a:lnTo>
                  <a:pt x="0" y="979932"/>
                </a:lnTo>
                <a:lnTo>
                  <a:pt x="12198" y="1001268"/>
                </a:lnTo>
                <a:lnTo>
                  <a:pt x="1924110" y="45311"/>
                </a:lnTo>
                <a:close/>
              </a:path>
              <a:path w="1987550" h="1001395">
                <a:moveTo>
                  <a:pt x="1987302" y="0"/>
                </a:moveTo>
                <a:lnTo>
                  <a:pt x="1901958" y="0"/>
                </a:lnTo>
                <a:lnTo>
                  <a:pt x="1913036" y="22659"/>
                </a:lnTo>
                <a:lnTo>
                  <a:pt x="1924818" y="16764"/>
                </a:lnTo>
                <a:lnTo>
                  <a:pt x="1935486" y="39624"/>
                </a:lnTo>
                <a:lnTo>
                  <a:pt x="1935486" y="68580"/>
                </a:lnTo>
                <a:lnTo>
                  <a:pt x="1987302" y="0"/>
                </a:lnTo>
                <a:close/>
              </a:path>
              <a:path w="1987550" h="1001395">
                <a:moveTo>
                  <a:pt x="1935486" y="39624"/>
                </a:moveTo>
                <a:lnTo>
                  <a:pt x="1924818" y="16764"/>
                </a:lnTo>
                <a:lnTo>
                  <a:pt x="1913036" y="22659"/>
                </a:lnTo>
                <a:lnTo>
                  <a:pt x="1924110" y="45311"/>
                </a:lnTo>
                <a:lnTo>
                  <a:pt x="1935486" y="39624"/>
                </a:lnTo>
                <a:close/>
              </a:path>
              <a:path w="1987550" h="1001395">
                <a:moveTo>
                  <a:pt x="1935486" y="68580"/>
                </a:moveTo>
                <a:lnTo>
                  <a:pt x="1935486" y="39624"/>
                </a:lnTo>
                <a:lnTo>
                  <a:pt x="1924110" y="45311"/>
                </a:lnTo>
                <a:lnTo>
                  <a:pt x="1935486" y="6858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6" name="object 6"/>
          <p:cNvSpPr/>
          <p:nvPr/>
        </p:nvSpPr>
        <p:spPr>
          <a:xfrm>
            <a:off x="2598415" y="2880360"/>
            <a:ext cx="1749799" cy="173691"/>
          </a:xfrm>
          <a:custGeom>
            <a:avLst/>
            <a:gdLst/>
            <a:ahLst/>
            <a:cxnLst/>
            <a:rect l="l" t="t" r="r" b="b"/>
            <a:pathLst>
              <a:path w="1983105" h="196850">
                <a:moveTo>
                  <a:pt x="1907582" y="145337"/>
                </a:moveTo>
                <a:lnTo>
                  <a:pt x="3048" y="0"/>
                </a:lnTo>
                <a:lnTo>
                  <a:pt x="0" y="24384"/>
                </a:lnTo>
                <a:lnTo>
                  <a:pt x="1905514" y="171194"/>
                </a:lnTo>
                <a:lnTo>
                  <a:pt x="1907582" y="145337"/>
                </a:lnTo>
                <a:close/>
              </a:path>
              <a:path w="1983105" h="196850">
                <a:moveTo>
                  <a:pt x="1920246" y="189825"/>
                </a:moveTo>
                <a:lnTo>
                  <a:pt x="1920246" y="146304"/>
                </a:lnTo>
                <a:lnTo>
                  <a:pt x="1918722" y="172212"/>
                </a:lnTo>
                <a:lnTo>
                  <a:pt x="1905514" y="171194"/>
                </a:lnTo>
                <a:lnTo>
                  <a:pt x="1903482" y="196596"/>
                </a:lnTo>
                <a:lnTo>
                  <a:pt x="1920246" y="189825"/>
                </a:lnTo>
                <a:close/>
              </a:path>
              <a:path w="1983105" h="196850">
                <a:moveTo>
                  <a:pt x="1920246" y="146304"/>
                </a:moveTo>
                <a:lnTo>
                  <a:pt x="1907582" y="145337"/>
                </a:lnTo>
                <a:lnTo>
                  <a:pt x="1905514" y="171194"/>
                </a:lnTo>
                <a:lnTo>
                  <a:pt x="1918722" y="172212"/>
                </a:lnTo>
                <a:lnTo>
                  <a:pt x="1920246" y="146304"/>
                </a:lnTo>
                <a:close/>
              </a:path>
              <a:path w="1983105" h="196850">
                <a:moveTo>
                  <a:pt x="1982730" y="164592"/>
                </a:moveTo>
                <a:lnTo>
                  <a:pt x="1909578" y="120396"/>
                </a:lnTo>
                <a:lnTo>
                  <a:pt x="1907582" y="145337"/>
                </a:lnTo>
                <a:lnTo>
                  <a:pt x="1920246" y="146304"/>
                </a:lnTo>
                <a:lnTo>
                  <a:pt x="1920246" y="189825"/>
                </a:lnTo>
                <a:lnTo>
                  <a:pt x="1982730" y="16459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7" name="object 7"/>
          <p:cNvSpPr/>
          <p:nvPr/>
        </p:nvSpPr>
        <p:spPr>
          <a:xfrm>
            <a:off x="6027420" y="2996006"/>
            <a:ext cx="1144681" cy="107576"/>
          </a:xfrm>
          <a:custGeom>
            <a:avLst/>
            <a:gdLst/>
            <a:ahLst/>
            <a:cxnLst/>
            <a:rect l="l" t="t" r="r" b="b"/>
            <a:pathLst>
              <a:path w="1297304" h="121920">
                <a:moveTo>
                  <a:pt x="1222260" y="50999"/>
                </a:moveTo>
                <a:lnTo>
                  <a:pt x="1220706" y="25108"/>
                </a:lnTo>
                <a:lnTo>
                  <a:pt x="0" y="97536"/>
                </a:lnTo>
                <a:lnTo>
                  <a:pt x="1524" y="121920"/>
                </a:lnTo>
                <a:lnTo>
                  <a:pt x="1222260" y="50999"/>
                </a:lnTo>
                <a:close/>
              </a:path>
              <a:path w="1297304" h="121920">
                <a:moveTo>
                  <a:pt x="1296924" y="33528"/>
                </a:moveTo>
                <a:lnTo>
                  <a:pt x="1219200" y="0"/>
                </a:lnTo>
                <a:lnTo>
                  <a:pt x="1220706" y="25108"/>
                </a:lnTo>
                <a:lnTo>
                  <a:pt x="1232916" y="24384"/>
                </a:lnTo>
                <a:lnTo>
                  <a:pt x="1234440" y="50292"/>
                </a:lnTo>
                <a:lnTo>
                  <a:pt x="1234440" y="69977"/>
                </a:lnTo>
                <a:lnTo>
                  <a:pt x="1296924" y="33528"/>
                </a:lnTo>
                <a:close/>
              </a:path>
              <a:path w="1297304" h="121920">
                <a:moveTo>
                  <a:pt x="1234440" y="50292"/>
                </a:moveTo>
                <a:lnTo>
                  <a:pt x="1232916" y="24384"/>
                </a:lnTo>
                <a:lnTo>
                  <a:pt x="1220706" y="25108"/>
                </a:lnTo>
                <a:lnTo>
                  <a:pt x="1222260" y="50999"/>
                </a:lnTo>
                <a:lnTo>
                  <a:pt x="1234440" y="50292"/>
                </a:lnTo>
                <a:close/>
              </a:path>
              <a:path w="1297304" h="121920">
                <a:moveTo>
                  <a:pt x="1234440" y="69977"/>
                </a:moveTo>
                <a:lnTo>
                  <a:pt x="1234440" y="50292"/>
                </a:lnTo>
                <a:lnTo>
                  <a:pt x="1222260" y="50999"/>
                </a:lnTo>
                <a:lnTo>
                  <a:pt x="1223772" y="76200"/>
                </a:lnTo>
                <a:lnTo>
                  <a:pt x="1234440" y="6997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8" name="object 8"/>
          <p:cNvSpPr txBox="1"/>
          <p:nvPr/>
        </p:nvSpPr>
        <p:spPr>
          <a:xfrm>
            <a:off x="3139888" y="1030941"/>
            <a:ext cx="190500" cy="255677"/>
          </a:xfrm>
          <a:prstGeom prst="rect">
            <a:avLst/>
          </a:prstGeom>
        </p:spPr>
        <p:txBody>
          <a:bodyPr vert="horz" wrap="square" lIns="0" tIns="11205" rIns="0" bIns="0" rtlCol="0">
            <a:spAutoFit/>
          </a:bodyPr>
          <a:lstStyle/>
          <a:p>
            <a:pPr marL="11206">
              <a:spcBef>
                <a:spcPts val="88"/>
              </a:spcBef>
            </a:pPr>
            <a:r>
              <a:rPr sz="1588" dirty="0">
                <a:latin typeface="Times New Roman"/>
                <a:cs typeface="Times New Roman"/>
              </a:rPr>
              <a:t>I1</a:t>
            </a:r>
            <a:endParaRPr sz="1588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207124" y="2241176"/>
            <a:ext cx="190500" cy="255677"/>
          </a:xfrm>
          <a:prstGeom prst="rect">
            <a:avLst/>
          </a:prstGeom>
        </p:spPr>
        <p:txBody>
          <a:bodyPr vert="horz" wrap="square" lIns="0" tIns="11205" rIns="0" bIns="0" rtlCol="0">
            <a:spAutoFit/>
          </a:bodyPr>
          <a:lstStyle/>
          <a:p>
            <a:pPr marL="11206">
              <a:spcBef>
                <a:spcPts val="88"/>
              </a:spcBef>
            </a:pPr>
            <a:r>
              <a:rPr sz="1588" dirty="0">
                <a:latin typeface="Times New Roman"/>
                <a:cs typeface="Times New Roman"/>
              </a:rPr>
              <a:t>I2</a:t>
            </a:r>
            <a:endParaRPr sz="1588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308474" y="2846293"/>
            <a:ext cx="268941" cy="255677"/>
          </a:xfrm>
          <a:prstGeom prst="rect">
            <a:avLst/>
          </a:prstGeom>
        </p:spPr>
        <p:txBody>
          <a:bodyPr vert="horz" wrap="square" lIns="0" tIns="11205" rIns="0" bIns="0" rtlCol="0">
            <a:spAutoFit/>
          </a:bodyPr>
          <a:lstStyle/>
          <a:p>
            <a:pPr marL="11206">
              <a:spcBef>
                <a:spcPts val="88"/>
              </a:spcBef>
            </a:pPr>
            <a:r>
              <a:rPr sz="1588" spc="-9" dirty="0">
                <a:latin typeface="Times New Roman"/>
                <a:cs typeface="Times New Roman"/>
              </a:rPr>
              <a:t>O</a:t>
            </a:r>
            <a:r>
              <a:rPr sz="1588" dirty="0">
                <a:latin typeface="Times New Roman"/>
                <a:cs typeface="Times New Roman"/>
              </a:rPr>
              <a:t>3</a:t>
            </a:r>
            <a:endParaRPr sz="1588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837827" y="1636058"/>
            <a:ext cx="268941" cy="255677"/>
          </a:xfrm>
          <a:prstGeom prst="rect">
            <a:avLst/>
          </a:prstGeom>
        </p:spPr>
        <p:txBody>
          <a:bodyPr vert="horz" wrap="square" lIns="0" tIns="11205" rIns="0" bIns="0" rtlCol="0">
            <a:spAutoFit/>
          </a:bodyPr>
          <a:lstStyle/>
          <a:p>
            <a:pPr marL="11206">
              <a:spcBef>
                <a:spcPts val="88"/>
              </a:spcBef>
            </a:pPr>
            <a:r>
              <a:rPr sz="1588" spc="-9" dirty="0">
                <a:latin typeface="Times New Roman"/>
                <a:cs typeface="Times New Roman"/>
              </a:rPr>
              <a:t>O</a:t>
            </a:r>
            <a:r>
              <a:rPr sz="1588" dirty="0">
                <a:latin typeface="Times New Roman"/>
                <a:cs typeface="Times New Roman"/>
              </a:rPr>
              <a:t>3</a:t>
            </a:r>
            <a:endParaRPr sz="1588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 rot="10800000">
            <a:off x="2333335" y="2735645"/>
            <a:ext cx="262562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522"/>
              </a:lnSpc>
            </a:pPr>
            <a:r>
              <a:rPr sz="1588" dirty="0">
                <a:latin typeface="Times New Roman"/>
                <a:cs typeface="Times New Roman"/>
              </a:rPr>
              <a:t>I1</a:t>
            </a:r>
            <a:endParaRPr sz="1588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669236" y="4930587"/>
            <a:ext cx="190500" cy="255677"/>
          </a:xfrm>
          <a:prstGeom prst="rect">
            <a:avLst/>
          </a:prstGeom>
        </p:spPr>
        <p:txBody>
          <a:bodyPr vert="horz" wrap="square" lIns="0" tIns="11205" rIns="0" bIns="0" rtlCol="0">
            <a:spAutoFit/>
          </a:bodyPr>
          <a:lstStyle/>
          <a:p>
            <a:pPr marL="11206">
              <a:spcBef>
                <a:spcPts val="88"/>
              </a:spcBef>
            </a:pPr>
            <a:r>
              <a:rPr sz="1588" dirty="0">
                <a:latin typeface="Times New Roman"/>
                <a:cs typeface="Times New Roman"/>
              </a:rPr>
              <a:t>I2</a:t>
            </a:r>
            <a:endParaRPr sz="1588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330817" y="874053"/>
            <a:ext cx="7597588" cy="0"/>
          </a:xfrm>
          <a:custGeom>
            <a:avLst/>
            <a:gdLst/>
            <a:ahLst/>
            <a:cxnLst/>
            <a:rect l="l" t="t" r="r" b="b"/>
            <a:pathLst>
              <a:path w="8610600">
                <a:moveTo>
                  <a:pt x="0" y="0"/>
                </a:moveTo>
                <a:lnTo>
                  <a:pt x="8610605" y="0"/>
                </a:lnTo>
              </a:path>
            </a:pathLst>
          </a:custGeom>
          <a:ln w="57149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1588"/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4294967295"/>
          </p:nvPr>
        </p:nvSpPr>
        <p:spPr>
          <a:xfrm>
            <a:off x="9514688" y="6203479"/>
            <a:ext cx="220195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2410"/>
            <a:r>
              <a:rPr dirty="0"/>
              <a:t>86</a:t>
            </a:r>
          </a:p>
        </p:txBody>
      </p:sp>
      <p:pic>
        <p:nvPicPr>
          <p:cNvPr id="17" name="Picture 4">
            <a:extLst>
              <a:ext uri="{FF2B5EF4-FFF2-40B4-BE49-F238E27FC236}">
                <a16:creationId xmlns="" xmlns:a16="http://schemas.microsoft.com/office/drawing/2014/main" id="{73768F4C-C56C-4D5D-83C0-D58F44B71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905412" y="39049"/>
            <a:ext cx="1212647" cy="8350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737145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3795" y="6369178"/>
            <a:ext cx="8404412" cy="48882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118" dirty="0"/>
              <a:t>Level-0</a:t>
            </a:r>
            <a:r>
              <a:rPr lang="en-US" sz="3177" dirty="0"/>
              <a:t> :</a:t>
            </a:r>
            <a:r>
              <a:rPr lang="en-US" sz="2118" dirty="0"/>
              <a:t>DFD of Result Management System for a </a:t>
            </a:r>
            <a:r>
              <a:rPr lang="en-US" sz="2118" dirty="0" err="1"/>
              <a:t>M.tech</a:t>
            </a:r>
            <a:r>
              <a:rPr lang="en-US" sz="2118" dirty="0"/>
              <a:t> Program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113"/>
            <a:ext cx="12191999" cy="65157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474619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0177" y="6314865"/>
            <a:ext cx="8471647" cy="54313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118" dirty="0"/>
              <a:t>Level-1</a:t>
            </a:r>
            <a:r>
              <a:rPr lang="en-US" dirty="0"/>
              <a:t> </a:t>
            </a:r>
            <a:r>
              <a:rPr lang="en-US" sz="2118" dirty="0"/>
              <a:t>DFD of Result Management System for a </a:t>
            </a:r>
            <a:r>
              <a:rPr lang="en-US" sz="2118" dirty="0" err="1"/>
              <a:t>M.tech</a:t>
            </a:r>
            <a:r>
              <a:rPr lang="en-US" sz="2118" dirty="0"/>
              <a:t> Program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14073"/>
            <a:ext cx="12192000" cy="65077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439831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27432"/>
            <a:ext cx="12191999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715348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377</Words>
  <Application>Microsoft Office PowerPoint</Application>
  <PresentationFormat>Widescreen</PresentationFormat>
  <Paragraphs>91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Requirements Analysis</vt:lpstr>
      <vt:lpstr>Context Diagram</vt:lpstr>
      <vt:lpstr>Data Flow Diagrams</vt:lpstr>
      <vt:lpstr>Data Flow Diagrams</vt:lpstr>
      <vt:lpstr>Requirements Analysis</vt:lpstr>
      <vt:lpstr>Level-0 :DFD of Result Management System for a M.tech Program</vt:lpstr>
      <vt:lpstr>Level-1 DFD of Result Management System for a M.tech Program </vt:lpstr>
      <vt:lpstr>PowerPoint Presentation</vt:lpstr>
      <vt:lpstr>PowerPoint Presentation</vt:lpstr>
      <vt:lpstr>Data Dictionaries</vt:lpstr>
      <vt:lpstr>References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mona_ahan</dc:creator>
  <cp:lastModifiedBy>Windows User</cp:lastModifiedBy>
  <cp:revision>14</cp:revision>
  <dcterms:created xsi:type="dcterms:W3CDTF">2020-06-30T18:11:01Z</dcterms:created>
  <dcterms:modified xsi:type="dcterms:W3CDTF">2023-02-04T10:27:19Z</dcterms:modified>
</cp:coreProperties>
</file>

<file path=docProps/thumbnail.jpeg>
</file>